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88" r:id="rId6"/>
    <p:sldId id="289" r:id="rId7"/>
    <p:sldId id="271" r:id="rId8"/>
    <p:sldId id="272" r:id="rId9"/>
    <p:sldId id="273" r:id="rId10"/>
    <p:sldId id="29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94" r:id="rId22"/>
    <p:sldId id="295" r:id="rId23"/>
    <p:sldId id="292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ina Khodzhaeva" initials="EK" lastIdx="7" clrIdx="0"/>
  <p:cmAuthor id="1" name="Maria Shklyaruk" initials="MS" lastIdx="1" clrIdx="1">
    <p:extLst>
      <p:ext uri="{19B8F6BF-5375-455C-9EA6-DF929625EA0E}">
        <p15:presenceInfo xmlns:p15="http://schemas.microsoft.com/office/powerpoint/2012/main" userId="d984b102bec68b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7" autoAdjust="0"/>
    <p:restoredTop sz="94660"/>
  </p:normalViewPr>
  <p:slideViewPr>
    <p:cSldViewPr>
      <p:cViewPr varScale="1">
        <p:scale>
          <a:sx n="70" d="100"/>
          <a:sy n="70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4FCD7-94DD-4202-BEE1-07D3B81E62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2D82E-92FE-4A65-8DBD-6565EFBD8FAD}">
      <dgm:prSet custT="1"/>
      <dgm:spPr>
        <a:xfrm>
          <a:off x="54" y="1958"/>
          <a:ext cx="2346835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9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Непрофильные функции</a:t>
          </a:r>
          <a:endParaRPr lang="ru-RU" sz="19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8275506-3874-49F6-A5C4-204780AD7088}" type="parTrans" cxnId="{5A655ADF-6E84-4729-A85C-6E35A48F466B}">
      <dgm:prSet/>
      <dgm:spPr/>
      <dgm:t>
        <a:bodyPr/>
        <a:lstStyle/>
        <a:p>
          <a:endParaRPr lang="ru-RU"/>
        </a:p>
      </dgm:t>
    </dgm:pt>
    <dgm:pt modelId="{4BC80C3F-8DA8-46BA-9BA5-C5AACA3934EF}" type="sibTrans" cxnId="{5A655ADF-6E84-4729-A85C-6E35A48F466B}">
      <dgm:prSet/>
      <dgm:spPr/>
      <dgm:t>
        <a:bodyPr/>
        <a:lstStyle/>
        <a:p>
          <a:endParaRPr lang="ru-RU"/>
        </a:p>
      </dgm:t>
    </dgm:pt>
    <dgm:pt modelId="{A5ABF971-89F7-4BFF-BD5F-09EFAFA192B0}">
      <dgm:prSet/>
      <dgm:spPr>
        <a:xfrm>
          <a:off x="54" y="1122801"/>
          <a:ext cx="2346835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Перегруженность отчетностью и бумажной работой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0E50B6A-AEE8-4811-B7F3-6E4B6A953AB4}" type="parTrans" cxnId="{D17EE228-5EEA-4FD1-8A2A-4523CB31D9A0}">
      <dgm:prSet/>
      <dgm:spPr/>
      <dgm:t>
        <a:bodyPr/>
        <a:lstStyle/>
        <a:p>
          <a:endParaRPr lang="ru-RU"/>
        </a:p>
      </dgm:t>
    </dgm:pt>
    <dgm:pt modelId="{D206BCF3-D64C-4A5F-9B67-175EC2A03DAA}" type="sibTrans" cxnId="{D17EE228-5EEA-4FD1-8A2A-4523CB31D9A0}">
      <dgm:prSet/>
      <dgm:spPr/>
      <dgm:t>
        <a:bodyPr/>
        <a:lstStyle/>
        <a:p>
          <a:endParaRPr lang="ru-RU"/>
        </a:p>
      </dgm:t>
    </dgm:pt>
    <dgm:pt modelId="{BBC7AB5C-5A52-4E6A-B6C3-24C6C5A98849}">
      <dgm:prSet/>
      <dgm:spPr>
        <a:xfrm>
          <a:off x="54" y="2260459"/>
          <a:ext cx="2344544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Избыточное число проверок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C5268D-B438-4F3C-9946-5812517F21A4}" type="parTrans" cxnId="{BE2CDAA3-BB4C-42F5-9D39-DC3F704DC7E5}">
      <dgm:prSet/>
      <dgm:spPr/>
      <dgm:t>
        <a:bodyPr/>
        <a:lstStyle/>
        <a:p>
          <a:endParaRPr lang="ru-RU"/>
        </a:p>
      </dgm:t>
    </dgm:pt>
    <dgm:pt modelId="{4E39460E-8E45-4F70-8E96-9D3987F574CF}" type="sibTrans" cxnId="{BE2CDAA3-BB4C-42F5-9D39-DC3F704DC7E5}">
      <dgm:prSet/>
      <dgm:spPr/>
      <dgm:t>
        <a:bodyPr/>
        <a:lstStyle/>
        <a:p>
          <a:endParaRPr lang="ru-RU"/>
        </a:p>
      </dgm:t>
    </dgm:pt>
    <dgm:pt modelId="{4E605D58-CE19-4826-BD6D-042E1106543B}">
      <dgm:prSet/>
      <dgm:spPr>
        <a:xfrm>
          <a:off x="5" y="4571999"/>
          <a:ext cx="2344544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Кадровый дефицит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38803D-6592-4DFA-83DF-77F48443EC1C}" type="parTrans" cxnId="{AD3C78E9-592E-4DFC-B7C0-D0C7A2CEFBCA}">
      <dgm:prSet/>
      <dgm:spPr/>
      <dgm:t>
        <a:bodyPr/>
        <a:lstStyle/>
        <a:p>
          <a:endParaRPr lang="ru-RU"/>
        </a:p>
      </dgm:t>
    </dgm:pt>
    <dgm:pt modelId="{0527A61D-3066-4891-A26F-88F2B0FE944B}" type="sibTrans" cxnId="{AD3C78E9-592E-4DFC-B7C0-D0C7A2CEFBCA}">
      <dgm:prSet/>
      <dgm:spPr/>
      <dgm:t>
        <a:bodyPr/>
        <a:lstStyle/>
        <a:p>
          <a:endParaRPr lang="ru-RU"/>
        </a:p>
      </dgm:t>
    </dgm:pt>
    <dgm:pt modelId="{F02B578C-A3CE-4736-B8E1-612E3F357C32}">
      <dgm:prSet/>
      <dgm:spPr>
        <a:xfrm>
          <a:off x="12788" y="3429001"/>
          <a:ext cx="2346835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Негативное влияние системы оценки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6326E2-5932-477A-97E4-EA1C8E37F426}" type="parTrans" cxnId="{520B42F0-3871-46E8-8438-F352FB2AD1BF}">
      <dgm:prSet/>
      <dgm:spPr/>
      <dgm:t>
        <a:bodyPr/>
        <a:lstStyle/>
        <a:p>
          <a:endParaRPr lang="ru-RU"/>
        </a:p>
      </dgm:t>
    </dgm:pt>
    <dgm:pt modelId="{7EBBCF26-8525-4059-AED0-2ECAC4A91DFA}" type="sibTrans" cxnId="{520B42F0-3871-46E8-8438-F352FB2AD1BF}">
      <dgm:prSet/>
      <dgm:spPr/>
      <dgm:t>
        <a:bodyPr/>
        <a:lstStyle/>
        <a:p>
          <a:endParaRPr lang="ru-RU"/>
        </a:p>
      </dgm:t>
    </dgm:pt>
    <dgm:pt modelId="{B1E23047-6059-41F9-883C-87F365807945}">
      <dgm:prSet/>
      <dgm:spPr>
        <a:xfrm rot="5400000">
          <a:off x="5318484" y="-2805242"/>
          <a:ext cx="853975" cy="679705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Участковые вынуждены делать проверки сообщений и готовить отказные постановления (5 млн. в год), работать в СОГ и на масс. мероприятиях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12CC6C6-725E-4B6B-9DA0-390EF2D4C48F}" type="parTrans" cxnId="{9F7A375F-D20D-40F5-AAD5-05AA712EFE2F}">
      <dgm:prSet/>
      <dgm:spPr/>
      <dgm:t>
        <a:bodyPr/>
        <a:lstStyle/>
        <a:p>
          <a:endParaRPr lang="ru-RU"/>
        </a:p>
      </dgm:t>
    </dgm:pt>
    <dgm:pt modelId="{0B3AF13A-33D4-48E2-82F4-7F5B891D147A}" type="sibTrans" cxnId="{9F7A375F-D20D-40F5-AAD5-05AA712EFE2F}">
      <dgm:prSet/>
      <dgm:spPr/>
      <dgm:t>
        <a:bodyPr/>
        <a:lstStyle/>
        <a:p>
          <a:endParaRPr lang="ru-RU"/>
        </a:p>
      </dgm:t>
    </dgm:pt>
    <dgm:pt modelId="{2F6A55E6-AE71-47EF-8AD7-685C2DDF43EA}">
      <dgm:prSet/>
      <dgm:spPr>
        <a:xfrm rot="5400000">
          <a:off x="5318430" y="-1741991"/>
          <a:ext cx="853975" cy="679705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 написание отчетов, протоколов, рапортов, постановлений уходит до половины времени работы участкового. Электронные шаблоны отсутствуют, уровень информатизации крайне низкий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414B62-FDAC-43A4-B5FD-74DDF402B70E}" type="parTrans" cxnId="{331321D8-36ED-48A0-93CC-2F556E0DEA17}">
      <dgm:prSet/>
      <dgm:spPr/>
      <dgm:t>
        <a:bodyPr/>
        <a:lstStyle/>
        <a:p>
          <a:endParaRPr lang="ru-RU"/>
        </a:p>
      </dgm:t>
    </dgm:pt>
    <dgm:pt modelId="{79B45FE8-C92D-44E8-B1A7-AE4D1ADBFBE2}" type="sibTrans" cxnId="{331321D8-36ED-48A0-93CC-2F556E0DEA17}">
      <dgm:prSet/>
      <dgm:spPr/>
      <dgm:t>
        <a:bodyPr/>
        <a:lstStyle/>
        <a:p>
          <a:endParaRPr lang="ru-RU"/>
        </a:p>
      </dgm:t>
    </dgm:pt>
    <dgm:pt modelId="{9CCBB0DB-4DEC-48DF-A06D-1B020508E400}">
      <dgm:prSet/>
      <dgm:spPr>
        <a:xfrm rot="5400000">
          <a:off x="5189257" y="-601014"/>
          <a:ext cx="1101099" cy="679041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Дежурная часть, например, проверяется 4-5 раз в день представителями разных уровней управления. При проверке первичных подразделений проверяется, в основном, правильность ведения документации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E8DDB2-2882-422B-A9F8-38222D92A964}" type="parTrans" cxnId="{92516D95-4CB8-4412-AA0C-6A6F636BEC86}">
      <dgm:prSet/>
      <dgm:spPr/>
      <dgm:t>
        <a:bodyPr/>
        <a:lstStyle/>
        <a:p>
          <a:endParaRPr lang="ru-RU"/>
        </a:p>
      </dgm:t>
    </dgm:pt>
    <dgm:pt modelId="{6DECA54F-0054-4D6A-99D3-20193150A46D}" type="sibTrans" cxnId="{92516D95-4CB8-4412-AA0C-6A6F636BEC86}">
      <dgm:prSet/>
      <dgm:spPr/>
      <dgm:t>
        <a:bodyPr/>
        <a:lstStyle/>
        <a:p>
          <a:endParaRPr lang="ru-RU"/>
        </a:p>
      </dgm:t>
    </dgm:pt>
    <dgm:pt modelId="{2D680EA2-7A20-45D4-9F49-B41E1D935A88}">
      <dgm:prSet/>
      <dgm:spPr>
        <a:xfrm rot="5400000">
          <a:off x="5318484" y="533657"/>
          <a:ext cx="853975" cy="679705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Число «палок» снижено с 72 до 24. Но есть региональные системы оценок. Это по-прежнему заставляет полицию работать на отчетность. Например, админ. протоколы как задача для ППС в конце месяца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C018B0-5C56-465A-8957-BD5B005BEBC6}" type="parTrans" cxnId="{C203E259-0917-4358-8108-CC174FF24120}">
      <dgm:prSet/>
      <dgm:spPr/>
      <dgm:t>
        <a:bodyPr/>
        <a:lstStyle/>
        <a:p>
          <a:endParaRPr lang="ru-RU"/>
        </a:p>
      </dgm:t>
    </dgm:pt>
    <dgm:pt modelId="{55691C33-D856-4505-BC8F-EE98246AC009}" type="sibTrans" cxnId="{C203E259-0917-4358-8108-CC174FF24120}">
      <dgm:prSet/>
      <dgm:spPr/>
      <dgm:t>
        <a:bodyPr/>
        <a:lstStyle/>
        <a:p>
          <a:endParaRPr lang="ru-RU"/>
        </a:p>
      </dgm:t>
    </dgm:pt>
    <dgm:pt modelId="{CD8CD8A1-50E8-4731-B80C-E992B64EAA3F}">
      <dgm:prSet/>
      <dgm:spPr>
        <a:xfrm rot="5400000">
          <a:off x="5080859" y="1760850"/>
          <a:ext cx="1270280" cy="679041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BB4FA9D-7875-4125-8135-21364B6D7B49}" type="parTrans" cxnId="{A990DBF7-3E05-4C91-BB95-F4A9208D85CA}">
      <dgm:prSet/>
      <dgm:spPr/>
      <dgm:t>
        <a:bodyPr/>
        <a:lstStyle/>
        <a:p>
          <a:endParaRPr lang="ru-RU"/>
        </a:p>
      </dgm:t>
    </dgm:pt>
    <dgm:pt modelId="{67930DAA-B3A2-426E-9511-878452F4FAD7}" type="sibTrans" cxnId="{A990DBF7-3E05-4C91-BB95-F4A9208D85CA}">
      <dgm:prSet/>
      <dgm:spPr/>
      <dgm:t>
        <a:bodyPr/>
        <a:lstStyle/>
        <a:p>
          <a:endParaRPr lang="ru-RU"/>
        </a:p>
      </dgm:t>
    </dgm:pt>
    <dgm:pt modelId="{1ED17238-E72B-464D-AF23-D8192A437303}">
      <dgm:prSet/>
      <dgm:spPr>
        <a:xfrm rot="5400000">
          <a:off x="5080859" y="1760850"/>
          <a:ext cx="1270280" cy="679041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Должности участковых заполнены на 50-60% из-за искусственных барьеров и низкой привлекательности работы. Один участковый работает за двоих, а половину времени тратит на отчетность для начальства и бумажную фиксацию сделанного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524C998-077C-4E8C-A288-8FFFEE8FF13D}" type="parTrans" cxnId="{0FDB81C3-D1EB-49F4-A569-571ADCEF67F6}">
      <dgm:prSet/>
      <dgm:spPr/>
      <dgm:t>
        <a:bodyPr/>
        <a:lstStyle/>
        <a:p>
          <a:endParaRPr lang="ru-RU"/>
        </a:p>
      </dgm:t>
    </dgm:pt>
    <dgm:pt modelId="{67E94F0E-BACA-4B83-9878-67555F606D33}" type="sibTrans" cxnId="{0FDB81C3-D1EB-49F4-A569-571ADCEF67F6}">
      <dgm:prSet/>
      <dgm:spPr/>
      <dgm:t>
        <a:bodyPr/>
        <a:lstStyle/>
        <a:p>
          <a:endParaRPr lang="ru-RU"/>
        </a:p>
      </dgm:t>
    </dgm:pt>
    <dgm:pt modelId="{FA71DA70-F58A-4205-AC45-576597C97374}" type="pres">
      <dgm:prSet presAssocID="{3714FCD7-94DD-4202-BEE1-07D3B81E62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F1BF96-D65D-4BE2-AB94-AE71556CAE6C}" type="pres">
      <dgm:prSet presAssocID="{4692D82E-92FE-4A65-8DBD-6565EFBD8FAD}" presName="linNode" presStyleCnt="0"/>
      <dgm:spPr/>
    </dgm:pt>
    <dgm:pt modelId="{0947A3E9-603E-4AC8-8EC2-E6BBA599DC71}" type="pres">
      <dgm:prSet presAssocID="{4692D82E-92FE-4A65-8DBD-6565EFBD8FAD}" presName="parentText" presStyleLbl="node1" presStyleIdx="0" presStyleCnt="5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B82C2-02F1-4D48-BF18-B22C9FFCAE8C}" type="pres">
      <dgm:prSet presAssocID="{4692D82E-92FE-4A65-8DBD-6565EFBD8FAD}" presName="descendantText" presStyleLbl="alignAccFollowNode1" presStyleIdx="0" presStyleCnt="5" custScaleX="138779" custLinFactNeighborX="2" custLinFactNeighborY="6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1A157-A6F3-4F28-80A3-86EC8E984C52}" type="pres">
      <dgm:prSet presAssocID="{4BC80C3F-8DA8-46BA-9BA5-C5AACA3934EF}" presName="sp" presStyleCnt="0"/>
      <dgm:spPr/>
    </dgm:pt>
    <dgm:pt modelId="{E33B2CDD-5DB9-4E92-9D00-53853A2C47E6}" type="pres">
      <dgm:prSet presAssocID="{A5ABF971-89F7-4BFF-BD5F-09EFAFA192B0}" presName="linNode" presStyleCnt="0"/>
      <dgm:spPr/>
    </dgm:pt>
    <dgm:pt modelId="{AF69D075-0FD7-4778-BB6A-22F16F1523D4}" type="pres">
      <dgm:prSet presAssocID="{A5ABF971-89F7-4BFF-BD5F-09EFAFA192B0}" presName="parentText" presStyleLbl="node1" presStyleIdx="1" presStyleCnt="5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C7E31-182A-41F9-B0A6-DA8C67557FA5}" type="pres">
      <dgm:prSet presAssocID="{A5ABF971-89F7-4BFF-BD5F-09EFAFA192B0}" presName="descendantText" presStyleLbl="alignAccFollowNode1" presStyleIdx="1" presStyleCnt="5" custScaleX="13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B433-6B24-4CEE-95BA-53B8BF094D9D}" type="pres">
      <dgm:prSet presAssocID="{D206BCF3-D64C-4A5F-9B67-175EC2A03DAA}" presName="sp" presStyleCnt="0"/>
      <dgm:spPr/>
    </dgm:pt>
    <dgm:pt modelId="{A33418BE-FDB7-4021-BDD3-E5FB1AAC8A13}" type="pres">
      <dgm:prSet presAssocID="{BBC7AB5C-5A52-4E6A-B6C3-24C6C5A98849}" presName="linNode" presStyleCnt="0"/>
      <dgm:spPr/>
    </dgm:pt>
    <dgm:pt modelId="{F2E7D38D-9A41-4B23-8C65-FEEDD80CE39E}" type="pres">
      <dgm:prSet presAssocID="{BBC7AB5C-5A52-4E6A-B6C3-24C6C5A98849}" presName="parentText" presStyleLbl="node1" presStyleIdx="2" presStyleCnt="5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A04F4-E9E6-40D2-BB6F-652773DC4153}" type="pres">
      <dgm:prSet presAssocID="{BBC7AB5C-5A52-4E6A-B6C3-24C6C5A98849}" presName="descendantText" presStyleLbl="alignAccFollowNode1" presStyleIdx="2" presStyleCnt="5" custScaleX="138779" custScaleY="12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316FC-BA10-4890-BB94-27BFA41B207F}" type="pres">
      <dgm:prSet presAssocID="{4E39460E-8E45-4F70-8E96-9D3987F574CF}" presName="sp" presStyleCnt="0"/>
      <dgm:spPr/>
    </dgm:pt>
    <dgm:pt modelId="{344A18B4-76BE-4030-B589-32221B5DF53F}" type="pres">
      <dgm:prSet presAssocID="{4E605D58-CE19-4826-BD6D-042E1106543B}" presName="linNode" presStyleCnt="0"/>
      <dgm:spPr/>
    </dgm:pt>
    <dgm:pt modelId="{E0568294-CFEC-4817-B4F0-6BA20CFD5927}" type="pres">
      <dgm:prSet presAssocID="{4E605D58-CE19-4826-BD6D-042E1106543B}" presName="parentText" presStyleLbl="node1" presStyleIdx="3" presStyleCnt="5" custScaleX="85185" custLinFactY="469" custLinFactNeighborX="-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8144-0A0B-4FF6-945B-9DCA85340D38}" type="pres">
      <dgm:prSet presAssocID="{4E605D58-CE19-4826-BD6D-042E1106543B}" presName="descendantText" presStyleLbl="alignAccFollowNode1" presStyleIdx="3" presStyleCnt="5" custScaleX="138779" custScaleY="148749" custLinFactY="31480" custLinFactNeighborX="-8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054B0-40FB-4AB6-99BE-C825CDEBA71C}" type="pres">
      <dgm:prSet presAssocID="{0527A61D-3066-4891-A26F-88F2B0FE944B}" presName="sp" presStyleCnt="0"/>
      <dgm:spPr/>
    </dgm:pt>
    <dgm:pt modelId="{CB9CB755-29AD-48EB-9C9B-3D1F956E2BEA}" type="pres">
      <dgm:prSet presAssocID="{F02B578C-A3CE-4736-B8E1-612E3F357C32}" presName="linNode" presStyleCnt="0"/>
      <dgm:spPr/>
    </dgm:pt>
    <dgm:pt modelId="{CEBCBF57-B265-4A3A-9756-40217BCF6E3F}" type="pres">
      <dgm:prSet presAssocID="{F02B578C-A3CE-4736-B8E1-612E3F357C32}" presName="parentText" presStyleLbl="node1" presStyleIdx="4" presStyleCnt="5" custScaleX="85185" custLinFactY="-21106" custLinFactNeighborX="26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1807-96A1-4651-950A-A5A95D269FDC}" type="pres">
      <dgm:prSet presAssocID="{F02B578C-A3CE-4736-B8E1-612E3F357C32}" presName="descendantText" presStyleLbl="alignAccFollowNode1" presStyleIdx="4" presStyleCnt="5" custScaleX="138779" custLinFactY="-54960" custLinFactNeighborX="2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531C8-9D25-4DF7-BF25-0EF8B01640FF}" type="presOf" srcId="{CD8CD8A1-50E8-4731-B80C-E992B64EAA3F}" destId="{C4638144-0A0B-4FF6-945B-9DCA85340D38}" srcOrd="0" destOrd="0" presId="urn:microsoft.com/office/officeart/2005/8/layout/vList5"/>
    <dgm:cxn modelId="{4755F8A0-EAD7-4D08-857F-3CAAED0670C3}" type="presOf" srcId="{B1E23047-6059-41F9-883C-87F365807945}" destId="{AB7B82C2-02F1-4D48-BF18-B22C9FFCAE8C}" srcOrd="0" destOrd="0" presId="urn:microsoft.com/office/officeart/2005/8/layout/vList5"/>
    <dgm:cxn modelId="{A990DBF7-3E05-4C91-BB95-F4A9208D85CA}" srcId="{4E605D58-CE19-4826-BD6D-042E1106543B}" destId="{CD8CD8A1-50E8-4731-B80C-E992B64EAA3F}" srcOrd="0" destOrd="0" parTransId="{6BB4FA9D-7875-4125-8135-21364B6D7B49}" sibTransId="{67930DAA-B3A2-426E-9511-878452F4FAD7}"/>
    <dgm:cxn modelId="{4FACC43C-F59D-4BBA-9324-59B3DD2CC86D}" type="presOf" srcId="{4E605D58-CE19-4826-BD6D-042E1106543B}" destId="{E0568294-CFEC-4817-B4F0-6BA20CFD5927}" srcOrd="0" destOrd="0" presId="urn:microsoft.com/office/officeart/2005/8/layout/vList5"/>
    <dgm:cxn modelId="{0FDB81C3-D1EB-49F4-A569-571ADCEF67F6}" srcId="{4E605D58-CE19-4826-BD6D-042E1106543B}" destId="{1ED17238-E72B-464D-AF23-D8192A437303}" srcOrd="1" destOrd="0" parTransId="{0524C998-077C-4E8C-A288-8FFFEE8FF13D}" sibTransId="{67E94F0E-BACA-4B83-9878-67555F606D33}"/>
    <dgm:cxn modelId="{52D5258D-8595-4753-B500-E7AC9B7F0F2F}" type="presOf" srcId="{A5ABF971-89F7-4BFF-BD5F-09EFAFA192B0}" destId="{AF69D075-0FD7-4778-BB6A-22F16F1523D4}" srcOrd="0" destOrd="0" presId="urn:microsoft.com/office/officeart/2005/8/layout/vList5"/>
    <dgm:cxn modelId="{BE2CDAA3-BB4C-42F5-9D39-DC3F704DC7E5}" srcId="{3714FCD7-94DD-4202-BEE1-07D3B81E62CA}" destId="{BBC7AB5C-5A52-4E6A-B6C3-24C6C5A98849}" srcOrd="2" destOrd="0" parTransId="{BBC5268D-B438-4F3C-9946-5812517F21A4}" sibTransId="{4E39460E-8E45-4F70-8E96-9D3987F574CF}"/>
    <dgm:cxn modelId="{41DC5334-7154-4E90-9E58-89D95196701B}" type="presOf" srcId="{BBC7AB5C-5A52-4E6A-B6C3-24C6C5A98849}" destId="{F2E7D38D-9A41-4B23-8C65-FEEDD80CE39E}" srcOrd="0" destOrd="0" presId="urn:microsoft.com/office/officeart/2005/8/layout/vList5"/>
    <dgm:cxn modelId="{5A655ADF-6E84-4729-A85C-6E35A48F466B}" srcId="{3714FCD7-94DD-4202-BEE1-07D3B81E62CA}" destId="{4692D82E-92FE-4A65-8DBD-6565EFBD8FAD}" srcOrd="0" destOrd="0" parTransId="{48275506-3874-49F6-A5C4-204780AD7088}" sibTransId="{4BC80C3F-8DA8-46BA-9BA5-C5AACA3934EF}"/>
    <dgm:cxn modelId="{D17EE228-5EEA-4FD1-8A2A-4523CB31D9A0}" srcId="{3714FCD7-94DD-4202-BEE1-07D3B81E62CA}" destId="{A5ABF971-89F7-4BFF-BD5F-09EFAFA192B0}" srcOrd="1" destOrd="0" parTransId="{E0E50B6A-AEE8-4811-B7F3-6E4B6A953AB4}" sibTransId="{D206BCF3-D64C-4A5F-9B67-175EC2A03DAA}"/>
    <dgm:cxn modelId="{331321D8-36ED-48A0-93CC-2F556E0DEA17}" srcId="{A5ABF971-89F7-4BFF-BD5F-09EFAFA192B0}" destId="{2F6A55E6-AE71-47EF-8AD7-685C2DDF43EA}" srcOrd="0" destOrd="0" parTransId="{40414B62-FDAC-43A4-B5FD-74DDF402B70E}" sibTransId="{79B45FE8-C92D-44E8-B1A7-AE4D1ADBFBE2}"/>
    <dgm:cxn modelId="{24A142F6-6F99-4A75-B6E5-708C20C8EC51}" type="presOf" srcId="{1ED17238-E72B-464D-AF23-D8192A437303}" destId="{C4638144-0A0B-4FF6-945B-9DCA85340D38}" srcOrd="0" destOrd="1" presId="urn:microsoft.com/office/officeart/2005/8/layout/vList5"/>
    <dgm:cxn modelId="{9F7A375F-D20D-40F5-AAD5-05AA712EFE2F}" srcId="{4692D82E-92FE-4A65-8DBD-6565EFBD8FAD}" destId="{B1E23047-6059-41F9-883C-87F365807945}" srcOrd="0" destOrd="0" parTransId="{712CC6C6-725E-4B6B-9DA0-390EF2D4C48F}" sibTransId="{0B3AF13A-33D4-48E2-82F4-7F5B891D147A}"/>
    <dgm:cxn modelId="{C203E259-0917-4358-8108-CC174FF24120}" srcId="{F02B578C-A3CE-4736-B8E1-612E3F357C32}" destId="{2D680EA2-7A20-45D4-9F49-B41E1D935A88}" srcOrd="0" destOrd="0" parTransId="{C1C018B0-5C56-465A-8957-BD5B005BEBC6}" sibTransId="{55691C33-D856-4505-BC8F-EE98246AC009}"/>
    <dgm:cxn modelId="{6531B21C-1719-499C-822F-62C37380614D}" type="presOf" srcId="{3714FCD7-94DD-4202-BEE1-07D3B81E62CA}" destId="{FA71DA70-F58A-4205-AC45-576597C97374}" srcOrd="0" destOrd="0" presId="urn:microsoft.com/office/officeart/2005/8/layout/vList5"/>
    <dgm:cxn modelId="{C75A9D5F-D761-4D54-B6FB-FC55CC7ACF15}" type="presOf" srcId="{2D680EA2-7A20-45D4-9F49-B41E1D935A88}" destId="{8BD61807-96A1-4651-950A-A5A95D269FDC}" srcOrd="0" destOrd="0" presId="urn:microsoft.com/office/officeart/2005/8/layout/vList5"/>
    <dgm:cxn modelId="{6BD2A147-2E42-417F-9D39-479E6F7197D9}" type="presOf" srcId="{2F6A55E6-AE71-47EF-8AD7-685C2DDF43EA}" destId="{989C7E31-182A-41F9-B0A6-DA8C67557FA5}" srcOrd="0" destOrd="0" presId="urn:microsoft.com/office/officeart/2005/8/layout/vList5"/>
    <dgm:cxn modelId="{520B42F0-3871-46E8-8438-F352FB2AD1BF}" srcId="{3714FCD7-94DD-4202-BEE1-07D3B81E62CA}" destId="{F02B578C-A3CE-4736-B8E1-612E3F357C32}" srcOrd="4" destOrd="0" parTransId="{996326E2-5932-477A-97E4-EA1C8E37F426}" sibTransId="{7EBBCF26-8525-4059-AED0-2ECAC4A91DFA}"/>
    <dgm:cxn modelId="{92516D95-4CB8-4412-AA0C-6A6F636BEC86}" srcId="{BBC7AB5C-5A52-4E6A-B6C3-24C6C5A98849}" destId="{9CCBB0DB-4DEC-48DF-A06D-1B020508E400}" srcOrd="0" destOrd="0" parTransId="{66E8DDB2-2882-422B-A9F8-38222D92A964}" sibTransId="{6DECA54F-0054-4D6A-99D3-20193150A46D}"/>
    <dgm:cxn modelId="{AD3C78E9-592E-4DFC-B7C0-D0C7A2CEFBCA}" srcId="{3714FCD7-94DD-4202-BEE1-07D3B81E62CA}" destId="{4E605D58-CE19-4826-BD6D-042E1106543B}" srcOrd="3" destOrd="0" parTransId="{D438803D-6592-4DFA-83DF-77F48443EC1C}" sibTransId="{0527A61D-3066-4891-A26F-88F2B0FE944B}"/>
    <dgm:cxn modelId="{5EF3C5F5-5E57-4264-8920-A4466B7667C5}" type="presOf" srcId="{F02B578C-A3CE-4736-B8E1-612E3F357C32}" destId="{CEBCBF57-B265-4A3A-9756-40217BCF6E3F}" srcOrd="0" destOrd="0" presId="urn:microsoft.com/office/officeart/2005/8/layout/vList5"/>
    <dgm:cxn modelId="{2DD94CCC-3414-43BB-96CC-09ECC78C1E46}" type="presOf" srcId="{9CCBB0DB-4DEC-48DF-A06D-1B020508E400}" destId="{9D2A04F4-E9E6-40D2-BB6F-652773DC4153}" srcOrd="0" destOrd="0" presId="urn:microsoft.com/office/officeart/2005/8/layout/vList5"/>
    <dgm:cxn modelId="{9C66F22A-DF7E-4C6E-90B0-FE2CFFA2CFEE}" type="presOf" srcId="{4692D82E-92FE-4A65-8DBD-6565EFBD8FAD}" destId="{0947A3E9-603E-4AC8-8EC2-E6BBA599DC71}" srcOrd="0" destOrd="0" presId="urn:microsoft.com/office/officeart/2005/8/layout/vList5"/>
    <dgm:cxn modelId="{AA534080-F132-495C-B6D1-75DA013119A3}" type="presParOf" srcId="{FA71DA70-F58A-4205-AC45-576597C97374}" destId="{73F1BF96-D65D-4BE2-AB94-AE71556CAE6C}" srcOrd="0" destOrd="0" presId="urn:microsoft.com/office/officeart/2005/8/layout/vList5"/>
    <dgm:cxn modelId="{386752EE-1BEB-49D5-AFEA-63EEDEBECA71}" type="presParOf" srcId="{73F1BF96-D65D-4BE2-AB94-AE71556CAE6C}" destId="{0947A3E9-603E-4AC8-8EC2-E6BBA599DC71}" srcOrd="0" destOrd="0" presId="urn:microsoft.com/office/officeart/2005/8/layout/vList5"/>
    <dgm:cxn modelId="{B8CA6140-5737-4A01-A456-3786F9435FC9}" type="presParOf" srcId="{73F1BF96-D65D-4BE2-AB94-AE71556CAE6C}" destId="{AB7B82C2-02F1-4D48-BF18-B22C9FFCAE8C}" srcOrd="1" destOrd="0" presId="urn:microsoft.com/office/officeart/2005/8/layout/vList5"/>
    <dgm:cxn modelId="{6644CAF4-C7B1-4B20-9686-5783E9F8623C}" type="presParOf" srcId="{FA71DA70-F58A-4205-AC45-576597C97374}" destId="{0071A157-A6F3-4F28-80A3-86EC8E984C52}" srcOrd="1" destOrd="0" presId="urn:microsoft.com/office/officeart/2005/8/layout/vList5"/>
    <dgm:cxn modelId="{11B47EC6-FA34-497F-895F-F233F79668A8}" type="presParOf" srcId="{FA71DA70-F58A-4205-AC45-576597C97374}" destId="{E33B2CDD-5DB9-4E92-9D00-53853A2C47E6}" srcOrd="2" destOrd="0" presId="urn:microsoft.com/office/officeart/2005/8/layout/vList5"/>
    <dgm:cxn modelId="{65D79B37-1C36-459F-B85E-4ECC7C83B6F8}" type="presParOf" srcId="{E33B2CDD-5DB9-4E92-9D00-53853A2C47E6}" destId="{AF69D075-0FD7-4778-BB6A-22F16F1523D4}" srcOrd="0" destOrd="0" presId="urn:microsoft.com/office/officeart/2005/8/layout/vList5"/>
    <dgm:cxn modelId="{C640D700-76E9-407F-A186-C7551B0EFFF1}" type="presParOf" srcId="{E33B2CDD-5DB9-4E92-9D00-53853A2C47E6}" destId="{989C7E31-182A-41F9-B0A6-DA8C67557FA5}" srcOrd="1" destOrd="0" presId="urn:microsoft.com/office/officeart/2005/8/layout/vList5"/>
    <dgm:cxn modelId="{FFDD8772-441B-4FBF-A0A5-2530D7560B5F}" type="presParOf" srcId="{FA71DA70-F58A-4205-AC45-576597C97374}" destId="{28A2B433-6B24-4CEE-95BA-53B8BF094D9D}" srcOrd="3" destOrd="0" presId="urn:microsoft.com/office/officeart/2005/8/layout/vList5"/>
    <dgm:cxn modelId="{D404A584-1C66-4605-A580-D95C1C586888}" type="presParOf" srcId="{FA71DA70-F58A-4205-AC45-576597C97374}" destId="{A33418BE-FDB7-4021-BDD3-E5FB1AAC8A13}" srcOrd="4" destOrd="0" presId="urn:microsoft.com/office/officeart/2005/8/layout/vList5"/>
    <dgm:cxn modelId="{3194A8CC-AF67-45EA-9123-02E54F7216E2}" type="presParOf" srcId="{A33418BE-FDB7-4021-BDD3-E5FB1AAC8A13}" destId="{F2E7D38D-9A41-4B23-8C65-FEEDD80CE39E}" srcOrd="0" destOrd="0" presId="urn:microsoft.com/office/officeart/2005/8/layout/vList5"/>
    <dgm:cxn modelId="{F45B7EA8-E4CE-4E21-B640-EB62C21F0F23}" type="presParOf" srcId="{A33418BE-FDB7-4021-BDD3-E5FB1AAC8A13}" destId="{9D2A04F4-E9E6-40D2-BB6F-652773DC4153}" srcOrd="1" destOrd="0" presId="urn:microsoft.com/office/officeart/2005/8/layout/vList5"/>
    <dgm:cxn modelId="{D3F2EF72-B3D1-4442-BEEE-121EDE4EEAF1}" type="presParOf" srcId="{FA71DA70-F58A-4205-AC45-576597C97374}" destId="{C40316FC-BA10-4890-BB94-27BFA41B207F}" srcOrd="5" destOrd="0" presId="urn:microsoft.com/office/officeart/2005/8/layout/vList5"/>
    <dgm:cxn modelId="{6996B45C-3FCC-4CC5-BD26-B549C4BEC8D9}" type="presParOf" srcId="{FA71DA70-F58A-4205-AC45-576597C97374}" destId="{344A18B4-76BE-4030-B589-32221B5DF53F}" srcOrd="6" destOrd="0" presId="urn:microsoft.com/office/officeart/2005/8/layout/vList5"/>
    <dgm:cxn modelId="{FB508E21-95AB-436E-B0C7-9CDCE3E08F96}" type="presParOf" srcId="{344A18B4-76BE-4030-B589-32221B5DF53F}" destId="{E0568294-CFEC-4817-B4F0-6BA20CFD5927}" srcOrd="0" destOrd="0" presId="urn:microsoft.com/office/officeart/2005/8/layout/vList5"/>
    <dgm:cxn modelId="{8E4E9142-C234-4DBE-85CC-1C08841BA6A3}" type="presParOf" srcId="{344A18B4-76BE-4030-B589-32221B5DF53F}" destId="{C4638144-0A0B-4FF6-945B-9DCA85340D38}" srcOrd="1" destOrd="0" presId="urn:microsoft.com/office/officeart/2005/8/layout/vList5"/>
    <dgm:cxn modelId="{89D68458-1343-4915-8080-464F321FF885}" type="presParOf" srcId="{FA71DA70-F58A-4205-AC45-576597C97374}" destId="{4A3054B0-40FB-4AB6-99BE-C825CDEBA71C}" srcOrd="7" destOrd="0" presId="urn:microsoft.com/office/officeart/2005/8/layout/vList5"/>
    <dgm:cxn modelId="{5499511C-390E-4FAB-8BCC-548A1327B438}" type="presParOf" srcId="{FA71DA70-F58A-4205-AC45-576597C97374}" destId="{CB9CB755-29AD-48EB-9C9B-3D1F956E2BEA}" srcOrd="8" destOrd="0" presId="urn:microsoft.com/office/officeart/2005/8/layout/vList5"/>
    <dgm:cxn modelId="{1D1218F9-E13B-4DFA-93AA-16AF8BDC90ED}" type="presParOf" srcId="{CB9CB755-29AD-48EB-9C9B-3D1F956E2BEA}" destId="{CEBCBF57-B265-4A3A-9756-40217BCF6E3F}" srcOrd="0" destOrd="0" presId="urn:microsoft.com/office/officeart/2005/8/layout/vList5"/>
    <dgm:cxn modelId="{35205333-E1C3-4BB4-832D-8B46A8AD18FE}" type="presParOf" srcId="{CB9CB755-29AD-48EB-9C9B-3D1F956E2BEA}" destId="{8BD61807-96A1-4651-950A-A5A95D269F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1EA8D-9D27-4F8D-A803-FB077905A257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21B19EC-6B98-4ED7-8992-BF5B71C7F79A}">
      <dgm:prSet custT="1"/>
      <dgm:spPr/>
      <dgm:t>
        <a:bodyPr/>
        <a:lstStyle/>
        <a:p>
          <a:pPr rtl="0"/>
          <a:r>
            <a:rPr lang="ru-RU" sz="1900" dirty="0" smtClean="0"/>
            <a:t>Избыточная централизация</a:t>
          </a:r>
          <a:endParaRPr lang="ru-RU" sz="1900" dirty="0"/>
        </a:p>
      </dgm:t>
    </dgm:pt>
    <dgm:pt modelId="{4D2E3531-85D7-4438-B6A8-35EDA2D73E38}" type="parTrans" cxnId="{77F34FAB-44DE-4EF4-851B-BD835C24BE2B}">
      <dgm:prSet/>
      <dgm:spPr/>
      <dgm:t>
        <a:bodyPr/>
        <a:lstStyle/>
        <a:p>
          <a:endParaRPr lang="ru-RU"/>
        </a:p>
      </dgm:t>
    </dgm:pt>
    <dgm:pt modelId="{62BA1208-C308-499E-927C-8E852A5F5635}" type="sibTrans" cxnId="{77F34FAB-44DE-4EF4-851B-BD835C24BE2B}">
      <dgm:prSet/>
      <dgm:spPr/>
      <dgm:t>
        <a:bodyPr/>
        <a:lstStyle/>
        <a:p>
          <a:endParaRPr lang="ru-RU"/>
        </a:p>
      </dgm:t>
    </dgm:pt>
    <dgm:pt modelId="{C0BA66FB-37CC-4FD7-B9BB-5D23E456A5E4}">
      <dgm:prSet custT="1"/>
      <dgm:spPr/>
      <dgm:t>
        <a:bodyPr/>
        <a:lstStyle/>
        <a:p>
          <a:pPr rtl="0"/>
          <a:r>
            <a:rPr lang="ru-RU" sz="1800" dirty="0" smtClean="0"/>
            <a:t>Рост аппарата контроля – штабов, управлений</a:t>
          </a:r>
          <a:endParaRPr lang="ru-RU" sz="1800" dirty="0"/>
        </a:p>
      </dgm:t>
    </dgm:pt>
    <dgm:pt modelId="{5D6DB7FA-12A5-4AE1-8F0E-1EC89187F450}" type="parTrans" cxnId="{779DA48E-B1E3-41E5-A216-00BC2BC3C400}">
      <dgm:prSet/>
      <dgm:spPr/>
      <dgm:t>
        <a:bodyPr/>
        <a:lstStyle/>
        <a:p>
          <a:endParaRPr lang="ru-RU"/>
        </a:p>
      </dgm:t>
    </dgm:pt>
    <dgm:pt modelId="{41FF199A-6730-417C-A9A7-574AB86B65EB}" type="sibTrans" cxnId="{779DA48E-B1E3-41E5-A216-00BC2BC3C400}">
      <dgm:prSet/>
      <dgm:spPr/>
      <dgm:t>
        <a:bodyPr/>
        <a:lstStyle/>
        <a:p>
          <a:endParaRPr lang="ru-RU"/>
        </a:p>
      </dgm:t>
    </dgm:pt>
    <dgm:pt modelId="{58EB512C-7208-41EB-A0AD-D438B2A6D2F2}">
      <dgm:prSet custT="1"/>
      <dgm:spPr/>
      <dgm:t>
        <a:bodyPr/>
        <a:lstStyle/>
        <a:p>
          <a:pPr rtl="0"/>
          <a:r>
            <a:rPr lang="ru-RU" sz="1800" dirty="0" smtClean="0"/>
            <a:t>Отчетность по вертикали, огромный </a:t>
          </a:r>
          <a:r>
            <a:rPr lang="ru-RU" sz="1800" dirty="0" err="1" smtClean="0"/>
            <a:t>бумагооборот</a:t>
          </a:r>
          <a:endParaRPr lang="ru-RU" sz="1800" dirty="0"/>
        </a:p>
      </dgm:t>
    </dgm:pt>
    <dgm:pt modelId="{20C932CB-ABDF-494A-883D-5B31A075D15E}" type="parTrans" cxnId="{C2D981C8-96D0-4936-8DF2-2278F638233C}">
      <dgm:prSet/>
      <dgm:spPr/>
      <dgm:t>
        <a:bodyPr/>
        <a:lstStyle/>
        <a:p>
          <a:endParaRPr lang="ru-RU"/>
        </a:p>
      </dgm:t>
    </dgm:pt>
    <dgm:pt modelId="{DCFB1298-0588-49CE-8933-A2D83355918C}" type="sibTrans" cxnId="{C2D981C8-96D0-4936-8DF2-2278F638233C}">
      <dgm:prSet/>
      <dgm:spPr/>
      <dgm:t>
        <a:bodyPr/>
        <a:lstStyle/>
        <a:p>
          <a:endParaRPr lang="ru-RU"/>
        </a:p>
      </dgm:t>
    </dgm:pt>
    <dgm:pt modelId="{A78A41D1-B273-4581-8239-A8A8DDE02DF4}">
      <dgm:prSet custT="1"/>
      <dgm:spPr/>
      <dgm:t>
        <a:bodyPr/>
        <a:lstStyle/>
        <a:p>
          <a:pPr rtl="0"/>
          <a:r>
            <a:rPr lang="ru-RU" sz="1800" dirty="0" smtClean="0"/>
            <a:t>Запредельные издержки контроля</a:t>
          </a:r>
          <a:endParaRPr lang="ru-RU" sz="1800" dirty="0"/>
        </a:p>
      </dgm:t>
    </dgm:pt>
    <dgm:pt modelId="{64980115-E4EF-47AF-8BD5-A7B7EE9971F6}" type="parTrans" cxnId="{5369624F-B3B6-4EF8-9814-0CFFBE170808}">
      <dgm:prSet/>
      <dgm:spPr/>
      <dgm:t>
        <a:bodyPr/>
        <a:lstStyle/>
        <a:p>
          <a:endParaRPr lang="ru-RU"/>
        </a:p>
      </dgm:t>
    </dgm:pt>
    <dgm:pt modelId="{0C8A4B67-AEC7-438A-860B-671B68D54D79}" type="sibTrans" cxnId="{5369624F-B3B6-4EF8-9814-0CFFBE170808}">
      <dgm:prSet/>
      <dgm:spPr/>
      <dgm:t>
        <a:bodyPr/>
        <a:lstStyle/>
        <a:p>
          <a:endParaRPr lang="ru-RU"/>
        </a:p>
      </dgm:t>
    </dgm:pt>
    <dgm:pt modelId="{9E4BBAC7-C4A8-46FF-8FDB-62216905F66B}">
      <dgm:prSet custT="1"/>
      <dgm:spPr/>
      <dgm:t>
        <a:bodyPr/>
        <a:lstStyle/>
        <a:p>
          <a:pPr rtl="0"/>
          <a:r>
            <a:rPr lang="ru-RU" sz="1800" dirty="0" smtClean="0"/>
            <a:t>Ориентация на процесс, а не на результат</a:t>
          </a:r>
          <a:endParaRPr lang="ru-RU" sz="1800" dirty="0"/>
        </a:p>
      </dgm:t>
    </dgm:pt>
    <dgm:pt modelId="{143EC8CC-CDFE-4083-BCA2-242869BD255D}" type="sibTrans" cxnId="{F1A0B8E6-7741-42CE-8AFE-9CEFD1E34E34}">
      <dgm:prSet/>
      <dgm:spPr/>
      <dgm:t>
        <a:bodyPr/>
        <a:lstStyle/>
        <a:p>
          <a:endParaRPr lang="ru-RU"/>
        </a:p>
      </dgm:t>
    </dgm:pt>
    <dgm:pt modelId="{FB9045BD-F4B3-4534-B30B-599C7E86D430}" type="parTrans" cxnId="{F1A0B8E6-7741-42CE-8AFE-9CEFD1E34E34}">
      <dgm:prSet/>
      <dgm:spPr/>
      <dgm:t>
        <a:bodyPr/>
        <a:lstStyle/>
        <a:p>
          <a:endParaRPr lang="ru-RU"/>
        </a:p>
      </dgm:t>
    </dgm:pt>
    <dgm:pt modelId="{D606EF58-0782-44E8-A0D5-91D6E49E25C3}">
      <dgm:prSet/>
      <dgm:spPr/>
      <dgm:t>
        <a:bodyPr/>
        <a:lstStyle/>
        <a:p>
          <a:pPr rtl="0"/>
          <a:r>
            <a:rPr lang="ru-RU" dirty="0" smtClean="0"/>
            <a:t>Дефицит обратной связи, отсутствие подотчетности гражданам</a:t>
          </a:r>
          <a:endParaRPr lang="ru-RU" dirty="0"/>
        </a:p>
      </dgm:t>
    </dgm:pt>
    <dgm:pt modelId="{227171DE-ACCC-4F91-A34E-E79553C8336B}" type="parTrans" cxnId="{699308DA-D07F-4882-809D-1B921CD15C58}">
      <dgm:prSet/>
      <dgm:spPr/>
      <dgm:t>
        <a:bodyPr/>
        <a:lstStyle/>
        <a:p>
          <a:endParaRPr lang="ru-RU"/>
        </a:p>
      </dgm:t>
    </dgm:pt>
    <dgm:pt modelId="{6C6644A6-2C33-4C1A-8683-F9EF167197CD}" type="sibTrans" cxnId="{699308DA-D07F-4882-809D-1B921CD15C58}">
      <dgm:prSet/>
      <dgm:spPr/>
      <dgm:t>
        <a:bodyPr/>
        <a:lstStyle/>
        <a:p>
          <a:endParaRPr lang="ru-RU"/>
        </a:p>
      </dgm:t>
    </dgm:pt>
    <dgm:pt modelId="{73DAB3B2-1EB2-49B5-AF00-FBCCF78D1FE0}" type="pres">
      <dgm:prSet presAssocID="{E1C1EA8D-9D27-4F8D-A803-FB077905A2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671B8-361B-4507-AED6-5FF7FCF5444A}" type="pres">
      <dgm:prSet presAssocID="{E1C1EA8D-9D27-4F8D-A803-FB077905A257}" presName="cycle" presStyleCnt="0"/>
      <dgm:spPr/>
      <dgm:t>
        <a:bodyPr/>
        <a:lstStyle/>
        <a:p>
          <a:endParaRPr lang="ru-RU"/>
        </a:p>
      </dgm:t>
    </dgm:pt>
    <dgm:pt modelId="{9305CF51-6BC0-49AC-B03E-BE15F0C67F82}" type="pres">
      <dgm:prSet presAssocID="{621B19EC-6B98-4ED7-8992-BF5B71C7F79A}" presName="nodeFirstNode" presStyleLbl="node1" presStyleIdx="0" presStyleCnt="6" custScaleX="113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53D7C-0583-4B9E-A306-380045662D96}" type="pres">
      <dgm:prSet presAssocID="{62BA1208-C308-499E-927C-8E852A5F563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7CAA0D2-BA04-4D81-B4C1-4138FAE51DF8}" type="pres">
      <dgm:prSet presAssocID="{C0BA66FB-37CC-4FD7-B9BB-5D23E456A5E4}" presName="nodeFollowingNodes" presStyleLbl="node1" presStyleIdx="1" presStyleCnt="6" custScaleY="125565" custRadScaleRad="109805" custRadScaleInc="2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37384-2E16-454A-ADC2-D27241E21922}" type="pres">
      <dgm:prSet presAssocID="{58EB512C-7208-41EB-A0AD-D438B2A6D2F2}" presName="nodeFollowingNodes" presStyleLbl="node1" presStyleIdx="2" presStyleCnt="6" custScaleX="117395" custRadScaleRad="123581" custRadScaleInc="-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0C03F-FFE6-442F-9799-96E9048E24ED}" type="pres">
      <dgm:prSet presAssocID="{A78A41D1-B273-4581-8239-A8A8DDE02DF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B2A21-10A6-4435-B9F3-68F51441F54F}" type="pres">
      <dgm:prSet presAssocID="{D606EF58-0782-44E8-A0D5-91D6E49E25C3}" presName="nodeFollowingNodes" presStyleLbl="node1" presStyleIdx="4" presStyleCnt="6" custScaleX="115508" custRadScaleRad="118723" custRadScaleInc="14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B801F-E155-4F4A-B810-D63FC4FD97C8}" type="pres">
      <dgm:prSet presAssocID="{9E4BBAC7-C4A8-46FF-8FDB-62216905F66B}" presName="nodeFollowingNodes" presStyleLbl="node1" presStyleIdx="5" presStyleCnt="6" custScaleX="107106" custScaleY="101206" custRadScaleRad="124512" custRadScaleInc="-2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E5AF1-D2CF-411F-B11B-A6FFEB76A9D0}" type="presOf" srcId="{A78A41D1-B273-4581-8239-A8A8DDE02DF4}" destId="{BE00C03F-FFE6-442F-9799-96E9048E24ED}" srcOrd="0" destOrd="0" presId="urn:microsoft.com/office/officeart/2005/8/layout/cycle3"/>
    <dgm:cxn modelId="{779DA48E-B1E3-41E5-A216-00BC2BC3C400}" srcId="{E1C1EA8D-9D27-4F8D-A803-FB077905A257}" destId="{C0BA66FB-37CC-4FD7-B9BB-5D23E456A5E4}" srcOrd="1" destOrd="0" parTransId="{5D6DB7FA-12A5-4AE1-8F0E-1EC89187F450}" sibTransId="{41FF199A-6730-417C-A9A7-574AB86B65EB}"/>
    <dgm:cxn modelId="{24B52199-E658-408B-BA39-8F5719BF19D5}" type="presOf" srcId="{58EB512C-7208-41EB-A0AD-D438B2A6D2F2}" destId="{21E37384-2E16-454A-ADC2-D27241E21922}" srcOrd="0" destOrd="0" presId="urn:microsoft.com/office/officeart/2005/8/layout/cycle3"/>
    <dgm:cxn modelId="{80150943-8882-4F4E-9504-9967D6FA3224}" type="presOf" srcId="{62BA1208-C308-499E-927C-8E852A5F5635}" destId="{71153D7C-0583-4B9E-A306-380045662D96}" srcOrd="0" destOrd="0" presId="urn:microsoft.com/office/officeart/2005/8/layout/cycle3"/>
    <dgm:cxn modelId="{83D57D74-26B4-41AC-B3D3-090A7F5D81AB}" type="presOf" srcId="{C0BA66FB-37CC-4FD7-B9BB-5D23E456A5E4}" destId="{27CAA0D2-BA04-4D81-B4C1-4138FAE51DF8}" srcOrd="0" destOrd="0" presId="urn:microsoft.com/office/officeart/2005/8/layout/cycle3"/>
    <dgm:cxn modelId="{1B4B8543-7FC2-4C9D-9DE1-AE78C72BD7BE}" type="presOf" srcId="{E1C1EA8D-9D27-4F8D-A803-FB077905A257}" destId="{73DAB3B2-1EB2-49B5-AF00-FBCCF78D1FE0}" srcOrd="0" destOrd="0" presId="urn:microsoft.com/office/officeart/2005/8/layout/cycle3"/>
    <dgm:cxn modelId="{E62AB628-F3D7-4B8E-AF00-3122347675F5}" type="presOf" srcId="{D606EF58-0782-44E8-A0D5-91D6E49E25C3}" destId="{C9BB2A21-10A6-4435-B9F3-68F51441F54F}" srcOrd="0" destOrd="0" presId="urn:microsoft.com/office/officeart/2005/8/layout/cycle3"/>
    <dgm:cxn modelId="{5369624F-B3B6-4EF8-9814-0CFFBE170808}" srcId="{E1C1EA8D-9D27-4F8D-A803-FB077905A257}" destId="{A78A41D1-B273-4581-8239-A8A8DDE02DF4}" srcOrd="3" destOrd="0" parTransId="{64980115-E4EF-47AF-8BD5-A7B7EE9971F6}" sibTransId="{0C8A4B67-AEC7-438A-860B-671B68D54D79}"/>
    <dgm:cxn modelId="{54C65725-D7A7-48F3-82F2-FFC005959827}" type="presOf" srcId="{621B19EC-6B98-4ED7-8992-BF5B71C7F79A}" destId="{9305CF51-6BC0-49AC-B03E-BE15F0C67F82}" srcOrd="0" destOrd="0" presId="urn:microsoft.com/office/officeart/2005/8/layout/cycle3"/>
    <dgm:cxn modelId="{C2D981C8-96D0-4936-8DF2-2278F638233C}" srcId="{E1C1EA8D-9D27-4F8D-A803-FB077905A257}" destId="{58EB512C-7208-41EB-A0AD-D438B2A6D2F2}" srcOrd="2" destOrd="0" parTransId="{20C932CB-ABDF-494A-883D-5B31A075D15E}" sibTransId="{DCFB1298-0588-49CE-8933-A2D83355918C}"/>
    <dgm:cxn modelId="{77F34FAB-44DE-4EF4-851B-BD835C24BE2B}" srcId="{E1C1EA8D-9D27-4F8D-A803-FB077905A257}" destId="{621B19EC-6B98-4ED7-8992-BF5B71C7F79A}" srcOrd="0" destOrd="0" parTransId="{4D2E3531-85D7-4438-B6A8-35EDA2D73E38}" sibTransId="{62BA1208-C308-499E-927C-8E852A5F5635}"/>
    <dgm:cxn modelId="{699308DA-D07F-4882-809D-1B921CD15C58}" srcId="{E1C1EA8D-9D27-4F8D-A803-FB077905A257}" destId="{D606EF58-0782-44E8-A0D5-91D6E49E25C3}" srcOrd="4" destOrd="0" parTransId="{227171DE-ACCC-4F91-A34E-E79553C8336B}" sibTransId="{6C6644A6-2C33-4C1A-8683-F9EF167197CD}"/>
    <dgm:cxn modelId="{F1A0B8E6-7741-42CE-8AFE-9CEFD1E34E34}" srcId="{E1C1EA8D-9D27-4F8D-A803-FB077905A257}" destId="{9E4BBAC7-C4A8-46FF-8FDB-62216905F66B}" srcOrd="5" destOrd="0" parTransId="{FB9045BD-F4B3-4534-B30B-599C7E86D430}" sibTransId="{143EC8CC-CDFE-4083-BCA2-242869BD255D}"/>
    <dgm:cxn modelId="{2D601CC9-0C78-4F97-B02A-9C7BB93E7CE9}" type="presOf" srcId="{9E4BBAC7-C4A8-46FF-8FDB-62216905F66B}" destId="{C9CB801F-E155-4F4A-B810-D63FC4FD97C8}" srcOrd="0" destOrd="0" presId="urn:microsoft.com/office/officeart/2005/8/layout/cycle3"/>
    <dgm:cxn modelId="{852DB897-691A-4559-B1C5-46386139AB3D}" type="presParOf" srcId="{73DAB3B2-1EB2-49B5-AF00-FBCCF78D1FE0}" destId="{B96671B8-361B-4507-AED6-5FF7FCF5444A}" srcOrd="0" destOrd="0" presId="urn:microsoft.com/office/officeart/2005/8/layout/cycle3"/>
    <dgm:cxn modelId="{9AFA0EAF-6F98-43E4-9768-825A9B0B5300}" type="presParOf" srcId="{B96671B8-361B-4507-AED6-5FF7FCF5444A}" destId="{9305CF51-6BC0-49AC-B03E-BE15F0C67F82}" srcOrd="0" destOrd="0" presId="urn:microsoft.com/office/officeart/2005/8/layout/cycle3"/>
    <dgm:cxn modelId="{E060A664-2063-4394-8884-389947F44179}" type="presParOf" srcId="{B96671B8-361B-4507-AED6-5FF7FCF5444A}" destId="{71153D7C-0583-4B9E-A306-380045662D96}" srcOrd="1" destOrd="0" presId="urn:microsoft.com/office/officeart/2005/8/layout/cycle3"/>
    <dgm:cxn modelId="{2B034045-7603-4533-A55A-4A2E182C9E4F}" type="presParOf" srcId="{B96671B8-361B-4507-AED6-5FF7FCF5444A}" destId="{27CAA0D2-BA04-4D81-B4C1-4138FAE51DF8}" srcOrd="2" destOrd="0" presId="urn:microsoft.com/office/officeart/2005/8/layout/cycle3"/>
    <dgm:cxn modelId="{A876FB05-EA73-40BF-BECE-6DADD13BEA56}" type="presParOf" srcId="{B96671B8-361B-4507-AED6-5FF7FCF5444A}" destId="{21E37384-2E16-454A-ADC2-D27241E21922}" srcOrd="3" destOrd="0" presId="urn:microsoft.com/office/officeart/2005/8/layout/cycle3"/>
    <dgm:cxn modelId="{CD290C02-10D7-4506-A214-13D772B89D59}" type="presParOf" srcId="{B96671B8-361B-4507-AED6-5FF7FCF5444A}" destId="{BE00C03F-FFE6-442F-9799-96E9048E24ED}" srcOrd="4" destOrd="0" presId="urn:microsoft.com/office/officeart/2005/8/layout/cycle3"/>
    <dgm:cxn modelId="{BBD00F5C-A905-487E-B609-D0BF29BBCAFC}" type="presParOf" srcId="{B96671B8-361B-4507-AED6-5FF7FCF5444A}" destId="{C9BB2A21-10A6-4435-B9F3-68F51441F54F}" srcOrd="5" destOrd="0" presId="urn:microsoft.com/office/officeart/2005/8/layout/cycle3"/>
    <dgm:cxn modelId="{C8B53BD8-4F49-463B-8D64-EE74B472CE26}" type="presParOf" srcId="{B96671B8-361B-4507-AED6-5FF7FCF5444A}" destId="{C9CB801F-E155-4F4A-B810-D63FC4FD97C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B82C2-02F1-4D48-BF18-B22C9FFCAE8C}">
      <dsp:nvSpPr>
        <dsp:cNvPr id="0" name=""/>
        <dsp:cNvSpPr/>
      </dsp:nvSpPr>
      <dsp:spPr>
        <a:xfrm rot="5400000">
          <a:off x="5318484" y="-2805242"/>
          <a:ext cx="853975" cy="679705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Участковые вынуждены делать проверки сообщений и готовить отказные постановления (5 млн. в год), работать в СОГ и на масс. мероприятиях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346944" y="207986"/>
        <a:ext cx="6755367" cy="770599"/>
      </dsp:txXfrm>
    </dsp:sp>
    <dsp:sp modelId="{0947A3E9-603E-4AC8-8EC2-E6BBA599DC71}">
      <dsp:nvSpPr>
        <dsp:cNvPr id="0" name=""/>
        <dsp:cNvSpPr/>
      </dsp:nvSpPr>
      <dsp:spPr>
        <a:xfrm>
          <a:off x="54" y="1958"/>
          <a:ext cx="2346835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Непрофильные функции</a:t>
          </a:r>
          <a:endParaRPr lang="ru-RU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164" y="54068"/>
        <a:ext cx="2242615" cy="963249"/>
      </dsp:txXfrm>
    </dsp:sp>
    <dsp:sp modelId="{989C7E31-182A-41F9-B0A6-DA8C67557FA5}">
      <dsp:nvSpPr>
        <dsp:cNvPr id="0" name=""/>
        <dsp:cNvSpPr/>
      </dsp:nvSpPr>
      <dsp:spPr>
        <a:xfrm rot="5400000">
          <a:off x="5318430" y="-1741991"/>
          <a:ext cx="853975" cy="679705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 написание отчетов, протоколов, рапортов, постановлений уходит до половины времени работы участкового. Электронные шаблоны отсутствуют, уровень информатизации крайне низкий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346890" y="1271237"/>
        <a:ext cx="6755367" cy="770599"/>
      </dsp:txXfrm>
    </dsp:sp>
    <dsp:sp modelId="{AF69D075-0FD7-4778-BB6A-22F16F1523D4}">
      <dsp:nvSpPr>
        <dsp:cNvPr id="0" name=""/>
        <dsp:cNvSpPr/>
      </dsp:nvSpPr>
      <dsp:spPr>
        <a:xfrm>
          <a:off x="54" y="1122801"/>
          <a:ext cx="2346835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Перегруженность отчетностью и бумажной работой</a:t>
          </a:r>
          <a:endParaRPr lang="ru-RU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164" y="1174911"/>
        <a:ext cx="2242615" cy="963249"/>
      </dsp:txXfrm>
    </dsp:sp>
    <dsp:sp modelId="{9D2A04F4-E9E6-40D2-BB6F-652773DC4153}">
      <dsp:nvSpPr>
        <dsp:cNvPr id="0" name=""/>
        <dsp:cNvSpPr/>
      </dsp:nvSpPr>
      <dsp:spPr>
        <a:xfrm rot="5400000">
          <a:off x="5189257" y="-601014"/>
          <a:ext cx="1101099" cy="679041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Дежурная часть, например, проверяется 4-5 раз в день представителями разных уровней управления. При проверке первичных подразделений проверяется, в основном, правильность ведения документации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344599" y="2297395"/>
        <a:ext cx="6736666" cy="993597"/>
      </dsp:txXfrm>
    </dsp:sp>
    <dsp:sp modelId="{F2E7D38D-9A41-4B23-8C65-FEEDD80CE39E}">
      <dsp:nvSpPr>
        <dsp:cNvPr id="0" name=""/>
        <dsp:cNvSpPr/>
      </dsp:nvSpPr>
      <dsp:spPr>
        <a:xfrm>
          <a:off x="54" y="2260459"/>
          <a:ext cx="2344544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Избыточное число проверок</a:t>
          </a:r>
          <a:endParaRPr lang="ru-RU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164" y="2312569"/>
        <a:ext cx="2240324" cy="963249"/>
      </dsp:txXfrm>
    </dsp:sp>
    <dsp:sp modelId="{C4638144-0A0B-4FF6-945B-9DCA85340D38}">
      <dsp:nvSpPr>
        <dsp:cNvPr id="0" name=""/>
        <dsp:cNvSpPr/>
      </dsp:nvSpPr>
      <dsp:spPr>
        <a:xfrm rot="5400000">
          <a:off x="5080859" y="1760850"/>
          <a:ext cx="1270280" cy="679041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Должности участковых заполнены на 50-60% из-за искусственных барьеров и низкой привлекательности работы. Один участковый работает за двоих, а половину времени тратит на отчетность для начальства и бумажную фиксацию сделанного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320791" y="4582928"/>
        <a:ext cx="6728407" cy="1146260"/>
      </dsp:txXfrm>
    </dsp:sp>
    <dsp:sp modelId="{E0568294-CFEC-4817-B4F0-6BA20CFD5927}">
      <dsp:nvSpPr>
        <dsp:cNvPr id="0" name=""/>
        <dsp:cNvSpPr/>
      </dsp:nvSpPr>
      <dsp:spPr>
        <a:xfrm>
          <a:off x="5" y="4571999"/>
          <a:ext cx="2344544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Кадровый дефицит</a:t>
          </a:r>
          <a:endParaRPr lang="ru-RU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115" y="4624109"/>
        <a:ext cx="2240324" cy="963249"/>
      </dsp:txXfrm>
    </dsp:sp>
    <dsp:sp modelId="{8BD61807-96A1-4651-950A-A5A95D269FDC}">
      <dsp:nvSpPr>
        <dsp:cNvPr id="0" name=""/>
        <dsp:cNvSpPr/>
      </dsp:nvSpPr>
      <dsp:spPr>
        <a:xfrm rot="5400000">
          <a:off x="5318484" y="533657"/>
          <a:ext cx="853975" cy="679705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Число «палок» снижено с 72 до 24. Но есть региональные системы оценок. Это по-прежнему заставляет полицию работать на отчетность. Например, админ. протоколы как задача для ППС в конце месяца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346944" y="3546885"/>
        <a:ext cx="6755367" cy="770599"/>
      </dsp:txXfrm>
    </dsp:sp>
    <dsp:sp modelId="{CEBCBF57-B265-4A3A-9756-40217BCF6E3F}">
      <dsp:nvSpPr>
        <dsp:cNvPr id="0" name=""/>
        <dsp:cNvSpPr/>
      </dsp:nvSpPr>
      <dsp:spPr>
        <a:xfrm>
          <a:off x="12788" y="3429001"/>
          <a:ext cx="2346835" cy="1067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Негативное влияние системы оценки</a:t>
          </a:r>
          <a:endParaRPr lang="ru-RU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898" y="3481111"/>
        <a:ext cx="2242615" cy="963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3D7C-0583-4B9E-A306-380045662D96}">
      <dsp:nvSpPr>
        <dsp:cNvPr id="0" name=""/>
        <dsp:cNvSpPr/>
      </dsp:nvSpPr>
      <dsp:spPr>
        <a:xfrm>
          <a:off x="1788998" y="-77058"/>
          <a:ext cx="5545992" cy="5545992"/>
        </a:xfrm>
        <a:prstGeom prst="circularArrow">
          <a:avLst>
            <a:gd name="adj1" fmla="val 5274"/>
            <a:gd name="adj2" fmla="val 312630"/>
            <a:gd name="adj3" fmla="val 13980548"/>
            <a:gd name="adj4" fmla="val 17273432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5CF51-6BC0-49AC-B03E-BE15F0C67F82}">
      <dsp:nvSpPr>
        <dsp:cNvPr id="0" name=""/>
        <dsp:cNvSpPr/>
      </dsp:nvSpPr>
      <dsp:spPr>
        <a:xfrm>
          <a:off x="3362056" y="1204"/>
          <a:ext cx="2399876" cy="106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Избыточная централизация</a:t>
          </a:r>
          <a:endParaRPr lang="ru-RU" sz="1900" kern="1200" dirty="0"/>
        </a:p>
      </dsp:txBody>
      <dsp:txXfrm>
        <a:off x="3413820" y="52968"/>
        <a:ext cx="2296348" cy="956872"/>
      </dsp:txXfrm>
    </dsp:sp>
    <dsp:sp modelId="{27CAA0D2-BA04-4D81-B4C1-4138FAE51DF8}">
      <dsp:nvSpPr>
        <dsp:cNvPr id="0" name=""/>
        <dsp:cNvSpPr/>
      </dsp:nvSpPr>
      <dsp:spPr>
        <a:xfrm>
          <a:off x="5857412" y="1371592"/>
          <a:ext cx="2120800" cy="13314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Рост аппарата контроля – штабов, управлений</a:t>
          </a:r>
          <a:endParaRPr lang="ru-RU" sz="1800" kern="1200" dirty="0"/>
        </a:p>
      </dsp:txBody>
      <dsp:txXfrm>
        <a:off x="5922410" y="1436590"/>
        <a:ext cx="1990804" cy="1201495"/>
      </dsp:txXfrm>
    </dsp:sp>
    <dsp:sp modelId="{21E37384-2E16-454A-ADC2-D27241E21922}">
      <dsp:nvSpPr>
        <dsp:cNvPr id="0" name=""/>
        <dsp:cNvSpPr/>
      </dsp:nvSpPr>
      <dsp:spPr>
        <a:xfrm>
          <a:off x="5835753" y="3428997"/>
          <a:ext cx="2489714" cy="106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Отчетность по вертикали, огромный </a:t>
          </a:r>
          <a:r>
            <a:rPr lang="ru-RU" sz="1800" kern="1200" dirty="0" err="1" smtClean="0"/>
            <a:t>бумагооборот</a:t>
          </a:r>
          <a:endParaRPr lang="ru-RU" sz="1800" kern="1200" dirty="0"/>
        </a:p>
      </dsp:txBody>
      <dsp:txXfrm>
        <a:off x="5887517" y="3480761"/>
        <a:ext cx="2386186" cy="956872"/>
      </dsp:txXfrm>
    </dsp:sp>
    <dsp:sp modelId="{BE00C03F-FFE6-442F-9799-96E9048E24ED}">
      <dsp:nvSpPr>
        <dsp:cNvPr id="0" name=""/>
        <dsp:cNvSpPr/>
      </dsp:nvSpPr>
      <dsp:spPr>
        <a:xfrm>
          <a:off x="3501594" y="4500995"/>
          <a:ext cx="2120800" cy="106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Запредельные издержки контроля</a:t>
          </a:r>
          <a:endParaRPr lang="ru-RU" sz="1800" kern="1200" dirty="0"/>
        </a:p>
      </dsp:txBody>
      <dsp:txXfrm>
        <a:off x="3553358" y="4552759"/>
        <a:ext cx="2017272" cy="956872"/>
      </dsp:txXfrm>
    </dsp:sp>
    <dsp:sp modelId="{C9BB2A21-10A6-4435-B9F3-68F51441F54F}">
      <dsp:nvSpPr>
        <dsp:cNvPr id="0" name=""/>
        <dsp:cNvSpPr/>
      </dsp:nvSpPr>
      <dsp:spPr>
        <a:xfrm>
          <a:off x="870705" y="3276609"/>
          <a:ext cx="2449694" cy="106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Дефицит обратной связи, отсутствие подотчетности гражданам</a:t>
          </a:r>
          <a:endParaRPr lang="ru-RU" sz="1600" kern="1200" dirty="0"/>
        </a:p>
      </dsp:txBody>
      <dsp:txXfrm>
        <a:off x="922469" y="3328373"/>
        <a:ext cx="2346166" cy="956872"/>
      </dsp:txXfrm>
    </dsp:sp>
    <dsp:sp modelId="{C9CB801F-E155-4F4A-B810-D63FC4FD97C8}">
      <dsp:nvSpPr>
        <dsp:cNvPr id="0" name=""/>
        <dsp:cNvSpPr/>
      </dsp:nvSpPr>
      <dsp:spPr>
        <a:xfrm>
          <a:off x="766492" y="1365209"/>
          <a:ext cx="2271504" cy="1073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Ориентация на процесс, а не на результат</a:t>
          </a:r>
          <a:endParaRPr lang="ru-RU" sz="1800" kern="1200" dirty="0"/>
        </a:p>
      </dsp:txBody>
      <dsp:txXfrm>
        <a:off x="818881" y="1417598"/>
        <a:ext cx="2166726" cy="96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2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9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5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0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1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4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5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C5AA-16BF-44ED-8130-50DC73A779A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68B0-06B9-424A-A692-DE0129C9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force.spb.ru/images/foto/Crimestat_memo_2015_IRL_KGI_color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200" b="1" dirty="0" smtClean="0"/>
              <a:t>Диагностика работы</a:t>
            </a:r>
            <a:r>
              <a:rPr lang="en-US" sz="3200" b="1" dirty="0" smtClean="0"/>
              <a:t> </a:t>
            </a:r>
            <a:r>
              <a:rPr lang="ru-RU" sz="3200" b="1" dirty="0" smtClean="0"/>
              <a:t>правоохранительных органов</a:t>
            </a:r>
            <a:r>
              <a:rPr lang="en-US" sz="3200" b="1" dirty="0" smtClean="0"/>
              <a:t> </a:t>
            </a:r>
            <a:r>
              <a:rPr lang="ru-RU" sz="3200" b="1" dirty="0" smtClean="0"/>
              <a:t>по </a:t>
            </a:r>
            <a:r>
              <a:rPr lang="ru-RU" sz="3200" b="1" dirty="0"/>
              <a:t>охране общественного </a:t>
            </a:r>
            <a:r>
              <a:rPr lang="ru-RU" sz="3200" b="1" dirty="0" smtClean="0"/>
              <a:t>порядка</a:t>
            </a:r>
            <a:r>
              <a:rPr lang="en-US" sz="3200" b="1" dirty="0" smtClean="0"/>
              <a:t> </a:t>
            </a:r>
            <a:r>
              <a:rPr lang="ru-RU" sz="3200" b="1" dirty="0" smtClean="0"/>
              <a:t>и </a:t>
            </a:r>
            <a:r>
              <a:rPr lang="ru-RU" sz="3200" b="1" dirty="0"/>
              <a:t>перспективы </a:t>
            </a:r>
            <a:r>
              <a:rPr lang="ru-RU" sz="3200" b="1" dirty="0" smtClean="0"/>
              <a:t>создания</a:t>
            </a:r>
            <a:r>
              <a:rPr lang="en-US" sz="3200" b="1" dirty="0" smtClean="0"/>
              <a:t> </a:t>
            </a:r>
            <a:r>
              <a:rPr lang="ru-RU" sz="3200" b="1" dirty="0" smtClean="0"/>
              <a:t>муниципальной милиции</a:t>
            </a:r>
            <a:r>
              <a:rPr lang="en-US" sz="3200" b="1" dirty="0" smtClean="0"/>
              <a:t> </a:t>
            </a:r>
            <a:r>
              <a:rPr lang="ru-RU" sz="3200" b="1" dirty="0" smtClean="0"/>
              <a:t>в </a:t>
            </a:r>
            <a:r>
              <a:rPr lang="ru-RU" sz="3200" b="1" dirty="0"/>
              <a:t>России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56713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В. Волков, А. Дмитриева, К. Титаев, Е. Ходжаева, </a:t>
            </a:r>
            <a:r>
              <a:rPr lang="ru-RU" sz="2200" dirty="0" err="1" smtClean="0">
                <a:solidFill>
                  <a:schemeClr val="tx1"/>
                </a:solidFill>
              </a:rPr>
              <a:t>И.Четверикова</a:t>
            </a:r>
            <a:r>
              <a:rPr lang="ru-RU" sz="2200" dirty="0">
                <a:solidFill>
                  <a:schemeClr val="tx1"/>
                </a:solidFill>
              </a:rPr>
              <a:t>, М. </a:t>
            </a:r>
            <a:r>
              <a:rPr lang="ru-RU" sz="2200" dirty="0" err="1">
                <a:solidFill>
                  <a:schemeClr val="tx1"/>
                </a:solidFill>
              </a:rPr>
              <a:t>Шклярук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Руководитель проекта: </a:t>
            </a:r>
            <a:r>
              <a:rPr lang="ru-RU" sz="2200" dirty="0" smtClean="0">
                <a:solidFill>
                  <a:schemeClr val="tx1"/>
                </a:solidFill>
              </a:rPr>
              <a:t>В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Волков</a:t>
            </a:r>
            <a:endParaRPr lang="ru-RU" sz="22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16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11</a:t>
            </a:r>
            <a:r>
              <a:rPr lang="ru-RU" sz="2000" dirty="0" smtClean="0">
                <a:solidFill>
                  <a:schemeClr val="tx1"/>
                </a:solidFill>
              </a:rPr>
              <a:t>.2015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logo_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782"/>
            <a:ext cx="2699793" cy="8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89" y="100073"/>
            <a:ext cx="254661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1" y="-14289"/>
            <a:ext cx="1562473" cy="120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Позиции муниципальной власти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Всесторонняя </a:t>
            </a:r>
            <a:r>
              <a:rPr lang="ru-RU" dirty="0" smtClean="0"/>
              <a:t>поддержка</a:t>
            </a:r>
          </a:p>
          <a:p>
            <a:pPr lvl="1"/>
            <a:r>
              <a:rPr lang="ru-RU" dirty="0" smtClean="0"/>
              <a:t>желание </a:t>
            </a:r>
            <a:r>
              <a:rPr lang="ru-RU" dirty="0"/>
              <a:t>немедленно создать собственную полицию </a:t>
            </a:r>
            <a:r>
              <a:rPr lang="ru-RU" dirty="0" smtClean="0"/>
              <a:t>или переподчинить </a:t>
            </a:r>
          </a:p>
          <a:p>
            <a:pPr lvl="1"/>
            <a:r>
              <a:rPr lang="ru-RU" dirty="0" smtClean="0"/>
              <a:t>критические </a:t>
            </a:r>
            <a:r>
              <a:rPr lang="ru-RU" dirty="0"/>
              <a:t>объекты инфраструктуры (транспорт </a:t>
            </a:r>
            <a:r>
              <a:rPr lang="ru-RU" dirty="0" smtClean="0"/>
              <a:t>+опасные </a:t>
            </a:r>
            <a:r>
              <a:rPr lang="ru-RU" dirty="0"/>
              <a:t>производства) обслуживает отдельное федеральное подразделение </a:t>
            </a:r>
            <a:r>
              <a:rPr lang="ru-RU" dirty="0" smtClean="0"/>
              <a:t>полиции</a:t>
            </a:r>
          </a:p>
          <a:p>
            <a:r>
              <a:rPr lang="ru-RU" dirty="0" smtClean="0"/>
              <a:t>Категорический отказ</a:t>
            </a:r>
          </a:p>
          <a:p>
            <a:pPr lvl="1"/>
            <a:r>
              <a:rPr lang="ru-RU" dirty="0" smtClean="0"/>
              <a:t>Нежелание </a:t>
            </a:r>
            <a:r>
              <a:rPr lang="ru-RU" dirty="0"/>
              <a:t>брать на себя дополнительные обязательства </a:t>
            </a:r>
            <a:r>
              <a:rPr lang="ru-RU" dirty="0" smtClean="0"/>
              <a:t>даже вместе </a:t>
            </a:r>
            <a:r>
              <a:rPr lang="ru-RU" dirty="0"/>
              <a:t>с </a:t>
            </a:r>
            <a:r>
              <a:rPr lang="ru-RU" dirty="0" smtClean="0"/>
              <a:t>финансированием</a:t>
            </a:r>
          </a:p>
          <a:p>
            <a:pPr lvl="1"/>
            <a:r>
              <a:rPr lang="ru-RU" dirty="0" smtClean="0"/>
              <a:t>В числе аргументов: поддержка сохранения централизации</a:t>
            </a:r>
            <a:endParaRPr lang="ru-RU" dirty="0"/>
          </a:p>
          <a:p>
            <a:r>
              <a:rPr lang="ru-RU" dirty="0" smtClean="0"/>
              <a:t>Необходимость </a:t>
            </a:r>
            <a:r>
              <a:rPr lang="ru-RU" dirty="0"/>
              <a:t>п</a:t>
            </a:r>
            <a:r>
              <a:rPr lang="ru-RU" dirty="0" smtClean="0"/>
              <a:t>оиска </a:t>
            </a:r>
            <a:r>
              <a:rPr lang="ru-RU" dirty="0"/>
              <a:t>промежуточных вариантов </a:t>
            </a:r>
            <a:endParaRPr lang="ru-RU" dirty="0" smtClean="0"/>
          </a:p>
          <a:p>
            <a:pPr lvl="1"/>
            <a:r>
              <a:rPr lang="ru-RU" dirty="0" smtClean="0"/>
              <a:t>создание формальных </a:t>
            </a:r>
            <a:r>
              <a:rPr lang="ru-RU" dirty="0"/>
              <a:t>координационных </a:t>
            </a:r>
            <a:r>
              <a:rPr lang="ru-RU" dirty="0" smtClean="0"/>
              <a:t>механизмов </a:t>
            </a:r>
          </a:p>
          <a:p>
            <a:pPr lvl="1"/>
            <a:r>
              <a:rPr lang="ru-RU" dirty="0" smtClean="0"/>
              <a:t>участие </a:t>
            </a:r>
            <a:r>
              <a:rPr lang="ru-RU" dirty="0"/>
              <a:t>в назначении главы </a:t>
            </a:r>
            <a:r>
              <a:rPr lang="ru-RU" dirty="0" smtClean="0"/>
              <a:t>отдела МВД</a:t>
            </a:r>
          </a:p>
          <a:p>
            <a:pPr lvl="1"/>
            <a:r>
              <a:rPr lang="ru-RU" dirty="0" smtClean="0"/>
              <a:t>создание целевого межбюджетного </a:t>
            </a:r>
            <a:r>
              <a:rPr lang="ru-RU" dirty="0"/>
              <a:t>трансферта для </a:t>
            </a:r>
            <a:r>
              <a:rPr lang="ru-RU" dirty="0" smtClean="0"/>
              <a:t>местных подразделений полиции, </a:t>
            </a:r>
            <a:r>
              <a:rPr lang="ru-RU" dirty="0"/>
              <a:t>цели расходования которого определяет </a:t>
            </a:r>
            <a:r>
              <a:rPr lang="ru-RU" dirty="0" smtClean="0"/>
              <a:t>муниципалитет</a:t>
            </a:r>
          </a:p>
        </p:txBody>
      </p:sp>
    </p:spTree>
    <p:extLst>
      <p:ext uri="{BB962C8B-B14F-4D97-AF65-F5344CB8AC3E}">
        <p14:creationId xmlns:p14="http://schemas.microsoft.com/office/powerpoint/2010/main" val="172794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93" y="3645024"/>
            <a:ext cx="1127982" cy="7294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" y="2060848"/>
            <a:ext cx="2531070" cy="14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Разумная децентрализация полицейской функции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484784"/>
            <a:ext cx="532633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/>
              <a:t>в</a:t>
            </a:r>
            <a:r>
              <a:rPr lang="ru-RU" sz="2300" b="1" dirty="0" smtClean="0"/>
              <a:t> части охраны общественного порядка</a:t>
            </a:r>
            <a:endParaRPr lang="ru-RU" sz="2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3390853"/>
            <a:ext cx="1707519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/>
              <a:t>Внутри МВД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5173" y="3388101"/>
            <a:ext cx="216024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Вне МВД</a:t>
            </a:r>
            <a:endParaRPr lang="ru-RU" sz="22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75173" y="1931060"/>
            <a:ext cx="966123" cy="1383307"/>
          </a:xfrm>
          <a:prstGeom prst="straightConnector1">
            <a:avLst/>
          </a:prstGeom>
          <a:ln>
            <a:headEnd w="lg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71800" y="1931060"/>
            <a:ext cx="936105" cy="1459793"/>
          </a:xfrm>
          <a:prstGeom prst="straightConnector1">
            <a:avLst/>
          </a:prstGeom>
          <a:ln>
            <a:headEnd w="lg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>
            <a:off x="5868144" y="3910621"/>
            <a:ext cx="0" cy="998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7" name="Straight Arrow Connector 2066"/>
          <p:cNvCxnSpPr/>
          <p:nvPr/>
        </p:nvCxnSpPr>
        <p:spPr>
          <a:xfrm>
            <a:off x="2599516" y="3789638"/>
            <a:ext cx="27177" cy="8246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1" y="2700945"/>
            <a:ext cx="1320068" cy="880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92" y="4909187"/>
            <a:ext cx="904621" cy="904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01" y="4266433"/>
            <a:ext cx="695703" cy="6957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09" y="5812153"/>
            <a:ext cx="905448" cy="7673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06513" y="4614284"/>
            <a:ext cx="324036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Эксперименты показали бесперспективность </a:t>
            </a:r>
          </a:p>
          <a:p>
            <a:pPr algn="ctr"/>
            <a:r>
              <a:rPr lang="ru-RU" dirty="0" smtClean="0"/>
              <a:t>попыток создания мунипальной милиции внутри</a:t>
            </a:r>
            <a:endParaRPr lang="de-DE" dirty="0"/>
          </a:p>
        </p:txBody>
      </p:sp>
      <p:sp>
        <p:nvSpPr>
          <p:cNvPr id="31" name="Rectangle 30"/>
          <p:cNvSpPr/>
          <p:nvPr/>
        </p:nvSpPr>
        <p:spPr>
          <a:xfrm>
            <a:off x="1006513" y="5812153"/>
            <a:ext cx="3240360" cy="767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Внутренная децентрализация смягчила бы проблемы, но не будет решением</a:t>
            </a:r>
            <a:endParaRPr lang="de-DE" dirty="0"/>
          </a:p>
        </p:txBody>
      </p:sp>
      <p:sp>
        <p:nvSpPr>
          <p:cNvPr id="2049" name="Rectangle 2048"/>
          <p:cNvSpPr/>
          <p:nvPr/>
        </p:nvSpPr>
        <p:spPr>
          <a:xfrm>
            <a:off x="4651578" y="4962136"/>
            <a:ext cx="2433131" cy="1419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Может быть реализована в разных вариантах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0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3"/>
            <a:ext cx="8928991" cy="66247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децентрализации охраны общественного порядка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251520" y="620688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милиция вне МВД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189141" y="3861048"/>
            <a:ext cx="8712968" cy="674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Варианты децентрализации полицеской функции в целом (включая расследование преступлений)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7164288" y="5517232"/>
            <a:ext cx="1656184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Комплексная реформа</a:t>
            </a:r>
          </a:p>
          <a:p>
            <a:pPr algn="ctr"/>
            <a:r>
              <a:rPr lang="ru-RU" dirty="0" smtClean="0"/>
              <a:t>ИПП, КГИ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3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</a:t>
            </a:r>
            <a:r>
              <a:rPr lang="ru-RU" dirty="0" smtClean="0"/>
              <a:t>словия </a:t>
            </a:r>
            <a:r>
              <a:rPr lang="ru-RU" dirty="0"/>
              <a:t>для создания муниципальной милиции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Обеспечение устойчивого финансирования (отдельный доклад)</a:t>
            </a:r>
          </a:p>
          <a:p>
            <a:r>
              <a:rPr lang="ru-RU" dirty="0"/>
              <a:t>Ч</a:t>
            </a:r>
            <a:r>
              <a:rPr lang="ru-RU" dirty="0" smtClean="0"/>
              <a:t>еткий </a:t>
            </a:r>
            <a:r>
              <a:rPr lang="ru-RU" dirty="0"/>
              <a:t>механизм реализации права муниципального образования по созданию муниципальной милиции. </a:t>
            </a:r>
          </a:p>
          <a:p>
            <a:r>
              <a:rPr lang="ru-RU" dirty="0" smtClean="0"/>
              <a:t>Информатизация </a:t>
            </a:r>
          </a:p>
          <a:p>
            <a:pPr lvl="1"/>
            <a:r>
              <a:rPr lang="ru-RU" dirty="0" smtClean="0"/>
              <a:t>повседневной работы всех правоохранительных органов: электронный документооборот, доступ к базам данных, горизонтальный обмен информацией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бора и анализа статистических данных, внедрение алгоритмов </a:t>
            </a:r>
            <a:r>
              <a:rPr lang="ru-RU" dirty="0"/>
              <a:t>анализа данных, ориентированных на </a:t>
            </a:r>
            <a:r>
              <a:rPr lang="ru-RU" dirty="0" smtClean="0"/>
              <a:t>выявление потенциальных </a:t>
            </a:r>
            <a:r>
              <a:rPr lang="ru-RU" dirty="0"/>
              <a:t>рисков в работе </a:t>
            </a:r>
            <a:r>
              <a:rPr lang="ru-RU" dirty="0" smtClean="0"/>
              <a:t>подразделений/отделов полиции/милиции, </a:t>
            </a:r>
            <a:r>
              <a:rPr lang="ru-RU" dirty="0"/>
              <a:t>в том числе путем совмещения данных с другими информационными </a:t>
            </a:r>
            <a:r>
              <a:rPr lang="ru-RU" dirty="0" smtClean="0"/>
              <a:t>массивами (подробнее: </a:t>
            </a:r>
            <a:r>
              <a:rPr lang="ru-RU" dirty="0" smtClean="0">
                <a:hlinkClick r:id="rId2"/>
              </a:rPr>
              <a:t>Криминальная статистика - через открытость к управляемости</a:t>
            </a:r>
            <a:r>
              <a:rPr lang="ru-RU" dirty="0" smtClean="0"/>
              <a:t>, ИПП, КГИ 2015)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2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198"/>
            <a:ext cx="8229600" cy="7278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Муниципальная милиция: широкие полномочия</a:t>
            </a:r>
            <a:endParaRPr lang="de-DE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1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55" y="116632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Муниципальная милиция: выбор основной задачи</a:t>
            </a:r>
            <a:endParaRPr lang="de-DE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7" y="764704"/>
            <a:ext cx="8531771" cy="58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Муниципальная милиция – слабый вариант</a:t>
            </a:r>
            <a:endParaRPr lang="de-D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91264" cy="47811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Передача в муниципальное подчинение только подразделений по фиксации административных правонарушений</a:t>
            </a:r>
          </a:p>
          <a:p>
            <a:r>
              <a:rPr lang="ru-RU" dirty="0" smtClean="0"/>
              <a:t>Прототип </a:t>
            </a:r>
            <a:r>
              <a:rPr lang="ru-RU" dirty="0"/>
              <a:t>вариант </a:t>
            </a:r>
            <a:r>
              <a:rPr lang="ru-RU" dirty="0" smtClean="0"/>
              <a:t>уже </a:t>
            </a:r>
            <a:r>
              <a:rPr lang="ru-RU" dirty="0"/>
              <a:t>реализуется в нескольких </a:t>
            </a:r>
            <a:r>
              <a:rPr lang="ru-RU" dirty="0" smtClean="0"/>
              <a:t>городах (главный пример – Ижевск)</a:t>
            </a:r>
          </a:p>
          <a:p>
            <a:r>
              <a:rPr lang="ru-RU" dirty="0" smtClean="0"/>
              <a:t>В ходе обеспечения </a:t>
            </a:r>
            <a:r>
              <a:rPr lang="ru-RU" dirty="0"/>
              <a:t>функций по благоустройству территории и для фиксации и рассмотрения административных </a:t>
            </a:r>
            <a:r>
              <a:rPr lang="ru-RU" dirty="0" smtClean="0"/>
              <a:t>правонарушений</a:t>
            </a:r>
            <a:r>
              <a:rPr lang="ru-RU" dirty="0"/>
              <a:t>, отнесенных к их компетенции, создают </a:t>
            </a:r>
            <a:r>
              <a:rPr lang="ru-RU" dirty="0" smtClean="0"/>
              <a:t>специальные службы</a:t>
            </a:r>
          </a:p>
        </p:txBody>
      </p:sp>
    </p:spTree>
    <p:extLst>
      <p:ext uri="{BB962C8B-B14F-4D97-AF65-F5344CB8AC3E}">
        <p14:creationId xmlns:p14="http://schemas.microsoft.com/office/powerpoint/2010/main" val="21111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милиция или региональная полиция?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Альтернативой муниципальной милиции может быть создание  децентрализованных  </a:t>
            </a:r>
            <a:r>
              <a:rPr lang="ru-RU" dirty="0" smtClean="0"/>
              <a:t>управлений  </a:t>
            </a:r>
            <a:r>
              <a:rPr lang="ru-RU" dirty="0"/>
              <a:t>региональной  полиции  с  полномочиями  охраны общественного порядка </a:t>
            </a:r>
          </a:p>
          <a:p>
            <a:pPr lvl="1"/>
            <a:r>
              <a:rPr lang="ru-RU" dirty="0"/>
              <a:t>Фактическое возвращение милиции общественной безопасности, </a:t>
            </a:r>
            <a:r>
              <a:rPr lang="ru-RU" dirty="0" smtClean="0"/>
              <a:t>подчинено </a:t>
            </a:r>
            <a:r>
              <a:rPr lang="ru-RU" dirty="0"/>
              <a:t>губернатору</a:t>
            </a:r>
          </a:p>
          <a:p>
            <a:pPr lvl="1"/>
            <a:r>
              <a:rPr lang="ru-RU" dirty="0" smtClean="0"/>
              <a:t>Приоритеты подразделений </a:t>
            </a:r>
            <a:r>
              <a:rPr lang="ru-RU" dirty="0"/>
              <a:t>должны определяться губернатором: задача охраны общественного порядка ответственность субъекта </a:t>
            </a:r>
            <a:r>
              <a:rPr lang="ru-RU" dirty="0" smtClean="0"/>
              <a:t>федерации</a:t>
            </a:r>
            <a:endParaRPr lang="ru-RU" dirty="0"/>
          </a:p>
          <a:p>
            <a:r>
              <a:rPr lang="ru-RU" dirty="0"/>
              <a:t>Процедура создания: выбор между «сильным» и  «средним» вариантами, описанными выше</a:t>
            </a:r>
          </a:p>
          <a:p>
            <a:pPr lvl="1"/>
            <a:r>
              <a:rPr lang="ru-RU" dirty="0"/>
              <a:t>Дополнительно: необходимо решить вопросы передачи/непередачи подразделений, связанных с ООП и сосредоточенных на уровне субъекта федерации. Это координационные  и  контрольные  службы,  а также,  например,  централизованные  отряды  специального  назначения (</a:t>
            </a:r>
            <a:r>
              <a:rPr lang="ru-RU" dirty="0" smtClean="0"/>
              <a:t>ОМОН)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0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Смешанные и переходные формы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малонаселенных субъектах федерации (напр. в Ненецком АО) единственным реальным вариантом децентрализации является создание региональной полиции </a:t>
            </a:r>
          </a:p>
          <a:p>
            <a:r>
              <a:rPr lang="ru-RU" dirty="0" smtClean="0"/>
              <a:t>В </a:t>
            </a:r>
            <a:r>
              <a:rPr lang="ru-RU" dirty="0"/>
              <a:t>качестве переходного можно рассматривать вариант переподчинения подразделений по охране общественного порядка губернатору до готовности муниципальных образований создать  муниципальную  милицию</a:t>
            </a:r>
          </a:p>
          <a:p>
            <a:r>
              <a:rPr lang="ru-RU" dirty="0" smtClean="0"/>
              <a:t>В </a:t>
            </a:r>
            <a:r>
              <a:rPr lang="ru-RU" dirty="0"/>
              <a:t>переходный период возможно одновременное существование полиции, подчиненной губернатору, но не обладающей полномочиями в отдельных муниципалитетах, где ее подразделения были переданы в муниципальное подчинение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Муниципальная милиция – как это может работать?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Снижение потока </a:t>
            </a:r>
            <a:r>
              <a:rPr lang="ru-RU" dirty="0"/>
              <a:t>задач, направляемых </a:t>
            </a:r>
            <a:r>
              <a:rPr lang="ru-RU" dirty="0" smtClean="0"/>
              <a:t>«сверху»</a:t>
            </a:r>
          </a:p>
          <a:p>
            <a:r>
              <a:rPr lang="ru-RU" dirty="0" smtClean="0"/>
              <a:t>Приоритеты работы участкового:</a:t>
            </a:r>
            <a:endParaRPr lang="ru-RU" dirty="0"/>
          </a:p>
          <a:p>
            <a:pPr lvl="1"/>
            <a:r>
              <a:rPr lang="ru-RU" dirty="0" smtClean="0"/>
              <a:t>Создание </a:t>
            </a:r>
            <a:r>
              <a:rPr lang="ru-RU" dirty="0"/>
              <a:t>позитивных контактов со всем местным </a:t>
            </a:r>
            <a:r>
              <a:rPr lang="ru-RU" dirty="0" smtClean="0"/>
              <a:t>населением</a:t>
            </a:r>
          </a:p>
          <a:p>
            <a:pPr lvl="1"/>
            <a:r>
              <a:rPr lang="ru-RU" dirty="0" smtClean="0"/>
              <a:t>Знание </a:t>
            </a:r>
            <a:r>
              <a:rPr lang="ru-RU" dirty="0"/>
              <a:t>своего участка ценнее показателей процесса </a:t>
            </a:r>
            <a:r>
              <a:rPr lang="ru-RU" dirty="0" smtClean="0"/>
              <a:t>работы</a:t>
            </a:r>
          </a:p>
          <a:p>
            <a:pPr lvl="1"/>
            <a:r>
              <a:rPr lang="ru-RU" dirty="0" smtClean="0"/>
              <a:t>Работа </a:t>
            </a:r>
            <a:r>
              <a:rPr lang="ru-RU" dirty="0"/>
              <a:t>с обращениями граждан, не связанными с преступлениями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4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883150"/>
            <a:ext cx="2609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Исследование повседневной работы подразделений МВД по охране общественного порядка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Два региона РФ, ГУ МВД по регионам, городские, районные, в </a:t>
            </a:r>
            <a:r>
              <a:rPr lang="ru-RU" dirty="0" err="1" smtClean="0"/>
              <a:t>т.ч</a:t>
            </a:r>
            <a:r>
              <a:rPr lang="ru-RU" dirty="0" smtClean="0"/>
              <a:t>. сельские, ОВД </a:t>
            </a:r>
          </a:p>
          <a:p>
            <a:r>
              <a:rPr lang="ru-RU" dirty="0" smtClean="0"/>
              <a:t>Изучение работы служб по охране порядка («</a:t>
            </a:r>
            <a:r>
              <a:rPr lang="ru-RU" dirty="0" err="1" smtClean="0"/>
              <a:t>униформированной</a:t>
            </a:r>
            <a:r>
              <a:rPr lang="ru-RU" dirty="0" smtClean="0"/>
              <a:t>» полиции): УУП, ПДН, ДЧ, ППС, ИАЗ, ЛРР, ОВО</a:t>
            </a:r>
          </a:p>
          <a:p>
            <a:r>
              <a:rPr lang="ru-RU" dirty="0" smtClean="0"/>
              <a:t>Методы исследования и источники данных:</a:t>
            </a:r>
          </a:p>
          <a:p>
            <a:pPr lvl="1"/>
            <a:r>
              <a:rPr lang="ru-RU" dirty="0"/>
              <a:t>Наблюдение за повседневной работой </a:t>
            </a:r>
            <a:r>
              <a:rPr lang="ru-RU" dirty="0" smtClean="0"/>
              <a:t>сотрудников: обход вместе с участковым, нахождение в патрульном экипаже ППС, присутствие на разводе, и т.д. 130 человеко-часов наблюдений</a:t>
            </a:r>
            <a:endParaRPr lang="ru-RU" dirty="0"/>
          </a:p>
          <a:p>
            <a:pPr lvl="1"/>
            <a:r>
              <a:rPr lang="ru-RU" dirty="0"/>
              <a:t>Экспертные интервью и неформальные беседы с сотрудниками и </a:t>
            </a:r>
            <a:r>
              <a:rPr lang="ru-RU" dirty="0" smtClean="0"/>
              <a:t>руководителями подразделений (98)</a:t>
            </a:r>
            <a:endParaRPr lang="ru-RU" dirty="0"/>
          </a:p>
          <a:p>
            <a:pPr lvl="1"/>
            <a:r>
              <a:rPr lang="ru-RU" dirty="0"/>
              <a:t>Анализ ведомственных документов и </a:t>
            </a:r>
            <a:r>
              <a:rPr lang="ru-RU" dirty="0" smtClean="0"/>
              <a:t>отчетности</a:t>
            </a:r>
            <a:endParaRPr lang="ru-RU" dirty="0"/>
          </a:p>
          <a:p>
            <a:pPr lvl="1"/>
            <a:r>
              <a:rPr lang="ru-RU" dirty="0"/>
              <a:t>Анализ архивных </a:t>
            </a:r>
            <a:r>
              <a:rPr lang="ru-RU" dirty="0" smtClean="0"/>
              <a:t>документов</a:t>
            </a:r>
          </a:p>
          <a:p>
            <a:r>
              <a:rPr lang="ru-RU" dirty="0" smtClean="0"/>
              <a:t>Совместная работа социологов, </a:t>
            </a:r>
          </a:p>
          <a:p>
            <a:pPr marL="0" indent="0">
              <a:buNone/>
            </a:pPr>
            <a:r>
              <a:rPr lang="ru-RU" dirty="0" smtClean="0"/>
              <a:t>     экономистов, юристов, в </a:t>
            </a:r>
            <a:r>
              <a:rPr lang="ru-RU" dirty="0" err="1" smtClean="0"/>
              <a:t>т.ч</a:t>
            </a:r>
            <a:r>
              <a:rPr lang="ru-RU" dirty="0" smtClean="0"/>
              <a:t>. с опытом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работы в правоохранительных органах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5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Риски создания муниципальной милиции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Ориентация местной власти на краткосрочные выгоды</a:t>
            </a:r>
          </a:p>
          <a:p>
            <a:pPr lvl="1"/>
            <a:r>
              <a:rPr lang="ru-RU" dirty="0" smtClean="0"/>
              <a:t>Стремление наполнить бюджет через штрафы: конфликты с населением</a:t>
            </a:r>
          </a:p>
          <a:p>
            <a:pPr lvl="1"/>
            <a:r>
              <a:rPr lang="ru-RU" dirty="0" smtClean="0"/>
              <a:t>Попытки сократить милицию, деньги направить на иные нужды</a:t>
            </a:r>
          </a:p>
          <a:p>
            <a:r>
              <a:rPr lang="ru-RU" dirty="0" smtClean="0"/>
              <a:t>Криминализация муниципальной </a:t>
            </a:r>
            <a:r>
              <a:rPr lang="ru-RU" dirty="0"/>
              <a:t>милиции. Меры по его снижению: </a:t>
            </a:r>
          </a:p>
          <a:p>
            <a:pPr lvl="1"/>
            <a:r>
              <a:rPr lang="ru-RU" dirty="0"/>
              <a:t>Ограниченность полномочий</a:t>
            </a:r>
          </a:p>
          <a:p>
            <a:pPr lvl="1"/>
            <a:r>
              <a:rPr lang="ru-RU" dirty="0"/>
              <a:t>Наличие федеральной полиции</a:t>
            </a:r>
          </a:p>
          <a:p>
            <a:endParaRPr lang="ru-RU" dirty="0" smtClean="0"/>
          </a:p>
          <a:p>
            <a:endParaRPr lang="ru-RU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5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создавать муниципальную милицию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этап. </a:t>
            </a:r>
            <a:r>
              <a:rPr lang="ru-RU" b="1" dirty="0">
                <a:solidFill>
                  <a:srgbClr val="FF0000"/>
                </a:solidFill>
              </a:rPr>
              <a:t>Принятие решения о модели муниципальной/региональной </a:t>
            </a:r>
            <a:r>
              <a:rPr lang="ru-RU" b="1" dirty="0" smtClean="0">
                <a:solidFill>
                  <a:srgbClr val="FF0000"/>
                </a:solidFill>
              </a:rPr>
              <a:t>милиции/полиции</a:t>
            </a:r>
          </a:p>
          <a:p>
            <a:r>
              <a:rPr lang="en-US" dirty="0"/>
              <a:t>II</a:t>
            </a:r>
            <a:r>
              <a:rPr lang="ru-RU" dirty="0"/>
              <a:t> этап. </a:t>
            </a:r>
            <a:r>
              <a:rPr lang="ru-RU" b="1" dirty="0"/>
              <a:t>Техническая реализация выбранной модели в </a:t>
            </a:r>
            <a:r>
              <a:rPr lang="ru-RU" b="1" dirty="0" smtClean="0"/>
              <a:t>экспериментах</a:t>
            </a:r>
          </a:p>
          <a:p>
            <a:r>
              <a:rPr lang="en-US" dirty="0"/>
              <a:t>III</a:t>
            </a:r>
            <a:r>
              <a:rPr lang="ru-RU" dirty="0"/>
              <a:t> этап. </a:t>
            </a:r>
            <a:r>
              <a:rPr lang="ru-RU" b="1" dirty="0"/>
              <a:t>Внедрение муниципальной милиции в РФ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7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Итог</a:t>
            </a:r>
            <a:r>
              <a:rPr lang="en-US" sz="3100" b="1" dirty="0" smtClean="0"/>
              <a:t> I</a:t>
            </a:r>
            <a:r>
              <a:rPr lang="ru-RU" sz="3100" b="1" dirty="0" smtClean="0"/>
              <a:t> </a:t>
            </a:r>
            <a:r>
              <a:rPr lang="ru-RU" sz="3100" b="1" dirty="0"/>
              <a:t>этапа: </a:t>
            </a:r>
            <a:r>
              <a:rPr lang="ru-RU" sz="3100" dirty="0"/>
              <a:t>выбор принципиальной модели муниципальной </a:t>
            </a:r>
            <a:r>
              <a:rPr lang="ru-RU" sz="3100" dirty="0" smtClean="0"/>
              <a:t>милиции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4036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Децентрализация до муниципального уровня или уровня субъекта </a:t>
            </a:r>
            <a:r>
              <a:rPr lang="ru-RU" dirty="0" smtClean="0"/>
              <a:t>федерации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Итог</a:t>
            </a:r>
            <a:r>
              <a:rPr lang="ru-RU" b="1" dirty="0"/>
              <a:t>: муниципальная милиция или региональная </a:t>
            </a:r>
            <a:r>
              <a:rPr lang="ru-RU" b="1" dirty="0" smtClean="0"/>
              <a:t>полиция</a:t>
            </a:r>
            <a:endParaRPr lang="ru-RU" b="1" dirty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Децентрализация </a:t>
            </a:r>
            <a:r>
              <a:rPr lang="ru-RU" dirty="0"/>
              <a:t>только функций охраны общественного порядка или также функции уголовного преследования по части </a:t>
            </a:r>
            <a:r>
              <a:rPr lang="ru-RU" dirty="0" smtClean="0"/>
              <a:t>преступлений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Итог: определение сферы работы будущей </a:t>
            </a:r>
            <a:r>
              <a:rPr lang="ru-RU" b="1" dirty="0" smtClean="0"/>
              <a:t>полиции/милиции</a:t>
            </a:r>
            <a:endParaRPr lang="ru-RU" b="1" dirty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Выделение </a:t>
            </a:r>
            <a:r>
              <a:rPr lang="ru-RU" dirty="0"/>
              <a:t>подразделений МВД и их передача муниципальной милиции или создание параллельной структуры, перенимающей часть полномочий МВД.</a:t>
            </a:r>
          </a:p>
          <a:p>
            <a:pPr marL="0" indent="0">
              <a:buNone/>
            </a:pPr>
            <a:r>
              <a:rPr lang="ru-RU" b="1" dirty="0"/>
              <a:t>Итог: определение принципа создания муниципальной </a:t>
            </a:r>
            <a:r>
              <a:rPr lang="ru-RU" b="1" dirty="0" smtClean="0"/>
              <a:t>милиции</a:t>
            </a:r>
            <a:endParaRPr lang="ru-RU" b="1" dirty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Формирование </a:t>
            </a:r>
            <a:r>
              <a:rPr lang="ru-RU" dirty="0"/>
              <a:t>уточненной компетенции, сферы ответственности и полномочий.</a:t>
            </a:r>
          </a:p>
          <a:p>
            <a:pPr marL="0" indent="0">
              <a:buNone/>
            </a:pPr>
            <a:r>
              <a:rPr lang="ru-RU" b="1" dirty="0"/>
              <a:t>Итог: определение подробной сферы ответственности, в зависимости от п. 3: формирование перечня подразделений МВД, переходящих в структуру муниципальной </a:t>
            </a:r>
            <a:r>
              <a:rPr lang="ru-RU" b="1" dirty="0" smtClean="0"/>
              <a:t>милиции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Принятие решение о системе контроля: выборность главы муниципальной милиции, назначение органами местного самоуправления, внедрение системы «нескольких ключей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Итог: определение системы контроля и снижение известных рисков муниципальной </a:t>
            </a:r>
            <a:r>
              <a:rPr lang="ru-RU" b="1" dirty="0" smtClean="0"/>
              <a:t>милиции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557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слайды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Муниципальная милиция и раскрытие преступлений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Условия работы:</a:t>
            </a:r>
          </a:p>
          <a:p>
            <a:pPr lvl="1"/>
            <a:r>
              <a:rPr lang="ru-RU" dirty="0"/>
              <a:t>Узнаваемыемые  места  дислокации  муниципальной  милиции: участковые пункты, на которых базируется несколько участковых</a:t>
            </a:r>
          </a:p>
          <a:p>
            <a:pPr lvl="1"/>
            <a:r>
              <a:rPr lang="ru-RU" dirty="0"/>
              <a:t>Достижение реального комплекта участковых и размеров участков</a:t>
            </a:r>
          </a:p>
          <a:p>
            <a:pPr lvl="1"/>
            <a:r>
              <a:rPr lang="ru-RU" dirty="0"/>
              <a:t>Повышение дискреции участкового при рассмотрении обращений граждан</a:t>
            </a:r>
          </a:p>
          <a:p>
            <a:pPr lvl="1"/>
            <a:r>
              <a:rPr lang="ru-RU" dirty="0"/>
              <a:t>Усиления возможностей граждан по </a:t>
            </a:r>
            <a:r>
              <a:rPr lang="ru-RU" dirty="0" smtClean="0"/>
              <a:t>инициированию </a:t>
            </a:r>
            <a:r>
              <a:rPr lang="ru-RU" dirty="0"/>
              <a:t>подробной проверки в случае несогласия с решением</a:t>
            </a:r>
          </a:p>
          <a:p>
            <a:r>
              <a:rPr lang="ru-RU" dirty="0"/>
              <a:t>Проблема «раскрытия» преступлений</a:t>
            </a:r>
          </a:p>
          <a:p>
            <a:pPr lvl="1"/>
            <a:r>
              <a:rPr lang="ru-RU" dirty="0"/>
              <a:t>Участковые  сейчас важное звено раскрытия преступлений. Итог:  все </a:t>
            </a:r>
            <a:r>
              <a:rPr lang="ru-RU" dirty="0" smtClean="0"/>
              <a:t>остальные  </a:t>
            </a:r>
            <a:r>
              <a:rPr lang="ru-RU" dirty="0"/>
              <a:t>обязанности  участкового вынужденно отодвигаются на второй </a:t>
            </a:r>
            <a:r>
              <a:rPr lang="ru-RU" dirty="0" smtClean="0"/>
              <a:t>план</a:t>
            </a:r>
            <a:endParaRPr lang="ru-RU" dirty="0"/>
          </a:p>
          <a:p>
            <a:pPr lvl="1"/>
            <a:r>
              <a:rPr lang="ru-RU" dirty="0"/>
              <a:t>Решение: расширении штата работающих «на земле» оперативных работников и дознавателей, которое станет возможным, если сократить управленческие и координационные </a:t>
            </a:r>
            <a:r>
              <a:rPr lang="ru-RU" dirty="0" smtClean="0"/>
              <a:t>структуры </a:t>
            </a:r>
            <a:endParaRPr lang="ru-RU" dirty="0"/>
          </a:p>
          <a:p>
            <a:r>
              <a:rPr lang="ru-RU" dirty="0"/>
              <a:t>Оперативные уполномоченные, работающие по таким же административным участкам (но не ограниченные в полномочиях </a:t>
            </a:r>
            <a:r>
              <a:rPr lang="ru-RU" dirty="0" smtClean="0"/>
              <a:t>ими)</a:t>
            </a:r>
            <a:r>
              <a:rPr lang="ru-RU" dirty="0"/>
              <a:t>, и дознаватели/следователи, работающие в районном отделе, должны быть теми сотрудниками, которые проверяют сообщения о преступлениях и выносят по ним решения о возбуждении или отказе в возбуждении уголовного дела. Оперативник должен не хуже участкового владеть ситуацией на участке, но с акцентом на криминогенные </a:t>
            </a:r>
            <a:r>
              <a:rPr lang="ru-RU" dirty="0" smtClean="0"/>
              <a:t>факторы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588224" cy="44889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Ключевое звено взаимодействия: работа с сообщениями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2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Логика работы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573881" y="5733256"/>
            <a:ext cx="3238002" cy="800219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200" dirty="0" smtClean="0"/>
              <a:t> </a:t>
            </a:r>
            <a:r>
              <a:rPr lang="ru-RU" sz="2300" dirty="0" smtClean="0"/>
              <a:t>Наблюдения и</a:t>
            </a:r>
          </a:p>
          <a:p>
            <a:r>
              <a:rPr lang="ru-RU" sz="2300" dirty="0" smtClean="0"/>
              <a:t> интервью в регионах.    </a:t>
            </a:r>
            <a:endParaRPr lang="ru-RU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599746" y="4297478"/>
            <a:ext cx="2760307" cy="707886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Диагностика проблем в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аботе подразделений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3881" y="2852936"/>
            <a:ext cx="3580852" cy="707886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Обобщение проблем и анализ </a:t>
            </a:r>
          </a:p>
          <a:p>
            <a:r>
              <a:rPr lang="ru-RU" sz="2000" dirty="0" smtClean="0"/>
              <a:t>порождающих причин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9" y="1340768"/>
            <a:ext cx="6408711" cy="769441"/>
          </a:xfrm>
          <a:prstGeom prst="rect">
            <a:avLst/>
          </a:prstGeom>
          <a:solidFill>
            <a:schemeClr val="accent6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Рекомендации по организационным изменениям. Варианты создания муниципальной милиции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70819" y="3965548"/>
            <a:ext cx="3625736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Опыт экспериментов по созданию </a:t>
            </a:r>
          </a:p>
          <a:p>
            <a:r>
              <a:rPr lang="ru-RU" dirty="0" smtClean="0"/>
              <a:t>муниципальной милиции в РФ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2443" y="2837001"/>
            <a:ext cx="1963743" cy="646331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Зарубежный опыт</a:t>
            </a:r>
          </a:p>
          <a:p>
            <a:r>
              <a:rPr lang="ru-RU" dirty="0"/>
              <a:t>р</a:t>
            </a:r>
            <a:r>
              <a:rPr lang="ru-RU" dirty="0" smtClean="0"/>
              <a:t>еформ полиции</a:t>
            </a:r>
            <a:endParaRPr lang="ru-RU" dirty="0"/>
          </a:p>
        </p:txBody>
      </p:sp>
      <p:pic>
        <p:nvPicPr>
          <p:cNvPr id="16" name="Picture 4" descr="logo_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5987995"/>
            <a:ext cx="2489560" cy="7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1115616" y="5005364"/>
            <a:ext cx="0" cy="727892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39034" y="3560822"/>
            <a:ext cx="0" cy="727892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05429" y="3560822"/>
            <a:ext cx="0" cy="727892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43808" y="5005364"/>
            <a:ext cx="0" cy="727892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64088" y="2125044"/>
            <a:ext cx="0" cy="1814559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93105" y="2110209"/>
            <a:ext cx="430623" cy="727892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43808" y="2125044"/>
            <a:ext cx="360040" cy="727892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852443" y="2125044"/>
            <a:ext cx="887909" cy="680075"/>
          </a:xfrm>
          <a:prstGeom prst="straightConnector1">
            <a:avLst/>
          </a:prstGeom>
          <a:ln w="349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Диагностика основных проблем в работе служб по охране общественного порядка</a:t>
            </a:r>
            <a:endParaRPr lang="ru-RU" sz="3200" dirty="0"/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028378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815732"/>
              </p:ext>
            </p:extLst>
          </p:nvPr>
        </p:nvGraphicFramePr>
        <p:xfrm>
          <a:off x="0" y="969235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0" y="199866"/>
            <a:ext cx="8915400" cy="492443"/>
          </a:xfrm>
        </p:spPr>
        <p:txBody>
          <a:bodyPr>
            <a:spAutoFit/>
          </a:bodyPr>
          <a:lstStyle/>
          <a:p>
            <a:r>
              <a:rPr lang="ru-RU" altLang="ru-RU" sz="2600" b="1" dirty="0" smtClean="0"/>
              <a:t>Системный характер и происхождение проблем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Вадим Волков 13.03.2015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Решение проблем: разумная децентрализация функции охраны порядка, создание муниципальной милиции</a:t>
            </a:r>
            <a:endParaRPr lang="de-D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Учет предыдущего опыта создания муниципальной милиции</a:t>
            </a:r>
          </a:p>
          <a:p>
            <a:r>
              <a:rPr lang="ru-RU" sz="2800" dirty="0" smtClean="0"/>
              <a:t>Наличие </a:t>
            </a:r>
            <a:r>
              <a:rPr lang="ru-RU" sz="2800" dirty="0"/>
              <a:t>нескольких вариантов децентрализации и создания муниципальной </a:t>
            </a:r>
            <a:r>
              <a:rPr lang="ru-RU" sz="2800" dirty="0" smtClean="0"/>
              <a:t>милиции (в зависимости от местных условий)</a:t>
            </a:r>
            <a:endParaRPr lang="de-DE" sz="2800" dirty="0" smtClean="0"/>
          </a:p>
          <a:p>
            <a:r>
              <a:rPr lang="ru-RU" sz="2800" dirty="0" smtClean="0"/>
              <a:t>Принцип востребованности «снизу»: готовность и активность муниципалитетов</a:t>
            </a:r>
            <a:endParaRPr lang="ru-RU" sz="2800" dirty="0"/>
          </a:p>
          <a:p>
            <a:r>
              <a:rPr lang="ru-RU" sz="2800" dirty="0" smtClean="0"/>
              <a:t>Передача муниципалитетам дополнительных ресурсов</a:t>
            </a:r>
          </a:p>
          <a:p>
            <a:r>
              <a:rPr lang="ru-RU" sz="2800" dirty="0" smtClean="0"/>
              <a:t>Внедрение новых информационных технологий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81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6238" y="24092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Опыт децентрализации милиции 1990-2000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728" y="1242781"/>
            <a:ext cx="6916107" cy="468147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Муниципальная милиция в Москве (1991-1996)</a:t>
            </a:r>
          </a:p>
          <a:p>
            <a:r>
              <a:rPr lang="ru-RU" sz="2000" dirty="0" smtClean="0"/>
              <a:t>Эксперимент по созданию муниципальной милиции (1996-2000) в девяти регионах страны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6" name="Группа 146"/>
          <p:cNvGrpSpPr/>
          <p:nvPr/>
        </p:nvGrpSpPr>
        <p:grpSpPr>
          <a:xfrm>
            <a:off x="1493100" y="1914024"/>
            <a:ext cx="7499770" cy="4320308"/>
            <a:chOff x="344632" y="1379526"/>
            <a:chExt cx="8672272" cy="5029224"/>
          </a:xfrm>
          <a:solidFill>
            <a:srgbClr val="61789D">
              <a:lumMod val="60000"/>
              <a:lumOff val="40000"/>
            </a:srgbClr>
          </a:solidFill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548081" y="4615310"/>
              <a:ext cx="53977" cy="6484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4" y="59"/>
                </a:cxn>
                <a:cxn ang="0">
                  <a:pos x="5" y="66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66" y="8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66" h="80">
                  <a:moveTo>
                    <a:pt x="41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5" y="66"/>
                  </a:lnTo>
                  <a:lnTo>
                    <a:pt x="3" y="7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500646" y="4659592"/>
              <a:ext cx="19628" cy="3163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5"/>
                </a:cxn>
                <a:cxn ang="0">
                  <a:pos x="8" y="34"/>
                </a:cxn>
                <a:cxn ang="0">
                  <a:pos x="15" y="35"/>
                </a:cxn>
                <a:cxn ang="0">
                  <a:pos x="21" y="38"/>
                </a:cxn>
                <a:cxn ang="0">
                  <a:pos x="25" y="40"/>
                </a:cxn>
                <a:cxn ang="0">
                  <a:pos x="25" y="4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8"/>
                </a:cxn>
                <a:cxn ang="0">
                  <a:pos x="11" y="16"/>
                </a:cxn>
                <a:cxn ang="0">
                  <a:pos x="5" y="2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25" h="40">
                  <a:moveTo>
                    <a:pt x="0" y="35"/>
                  </a:moveTo>
                  <a:lnTo>
                    <a:pt x="0" y="35"/>
                  </a:lnTo>
                  <a:lnTo>
                    <a:pt x="8" y="34"/>
                  </a:lnTo>
                  <a:lnTo>
                    <a:pt x="15" y="35"/>
                  </a:lnTo>
                  <a:lnTo>
                    <a:pt x="21" y="38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8" y="8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507388" y="2396441"/>
              <a:ext cx="32713" cy="2530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3" y="20"/>
                </a:cxn>
                <a:cxn ang="0">
                  <a:pos x="4" y="24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3" y="31"/>
                </a:cxn>
                <a:cxn ang="0">
                  <a:pos x="18" y="32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6" y="32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6" y="22"/>
                </a:cxn>
                <a:cxn ang="0">
                  <a:pos x="38" y="20"/>
                </a:cxn>
                <a:cxn ang="0">
                  <a:pos x="41" y="18"/>
                </a:cxn>
                <a:cxn ang="0">
                  <a:pos x="41" y="18"/>
                </a:cxn>
                <a:cxn ang="0">
                  <a:pos x="29" y="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1" h="32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29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536830" y="2559338"/>
              <a:ext cx="60519" cy="5377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1" y="24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1" y="33"/>
                </a:cxn>
                <a:cxn ang="0">
                  <a:pos x="4" y="38"/>
                </a:cxn>
                <a:cxn ang="0">
                  <a:pos x="6" y="41"/>
                </a:cxn>
                <a:cxn ang="0">
                  <a:pos x="9" y="46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7" y="54"/>
                </a:cxn>
                <a:cxn ang="0">
                  <a:pos x="35" y="54"/>
                </a:cxn>
                <a:cxn ang="0">
                  <a:pos x="35" y="54"/>
                </a:cxn>
                <a:cxn ang="0">
                  <a:pos x="35" y="59"/>
                </a:cxn>
                <a:cxn ang="0">
                  <a:pos x="36" y="61"/>
                </a:cxn>
                <a:cxn ang="0">
                  <a:pos x="37" y="63"/>
                </a:cxn>
                <a:cxn ang="0">
                  <a:pos x="39" y="66"/>
                </a:cxn>
                <a:cxn ang="0">
                  <a:pos x="44" y="68"/>
                </a:cxn>
                <a:cxn ang="0">
                  <a:pos x="48" y="69"/>
                </a:cxn>
                <a:cxn ang="0">
                  <a:pos x="48" y="69"/>
                </a:cxn>
                <a:cxn ang="0">
                  <a:pos x="52" y="68"/>
                </a:cxn>
                <a:cxn ang="0">
                  <a:pos x="56" y="63"/>
                </a:cxn>
                <a:cxn ang="0">
                  <a:pos x="65" y="51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4" y="29"/>
                </a:cxn>
                <a:cxn ang="0">
                  <a:pos x="73" y="24"/>
                </a:cxn>
                <a:cxn ang="0">
                  <a:pos x="71" y="21"/>
                </a:cxn>
                <a:cxn ang="0">
                  <a:pos x="68" y="18"/>
                </a:cxn>
                <a:cxn ang="0">
                  <a:pos x="61" y="13"/>
                </a:cxn>
                <a:cxn ang="0">
                  <a:pos x="53" y="8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75" h="69">
                  <a:moveTo>
                    <a:pt x="20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33"/>
                  </a:lnTo>
                  <a:lnTo>
                    <a:pt x="4" y="38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7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7" y="63"/>
                  </a:lnTo>
                  <a:lnTo>
                    <a:pt x="39" y="66"/>
                  </a:lnTo>
                  <a:lnTo>
                    <a:pt x="44" y="68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8"/>
                  </a:lnTo>
                  <a:lnTo>
                    <a:pt x="56" y="63"/>
                  </a:lnTo>
                  <a:lnTo>
                    <a:pt x="65" y="51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73" y="24"/>
                  </a:lnTo>
                  <a:lnTo>
                    <a:pt x="71" y="21"/>
                  </a:lnTo>
                  <a:lnTo>
                    <a:pt x="68" y="18"/>
                  </a:lnTo>
                  <a:lnTo>
                    <a:pt x="61" y="13"/>
                  </a:lnTo>
                  <a:lnTo>
                    <a:pt x="53" y="8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540101" y="2386952"/>
              <a:ext cx="143938" cy="177130"/>
            </a:xfrm>
            <a:custGeom>
              <a:avLst/>
              <a:gdLst/>
              <a:ahLst/>
              <a:cxnLst>
                <a:cxn ang="0">
                  <a:pos x="147" y="56"/>
                </a:cxn>
                <a:cxn ang="0">
                  <a:pos x="141" y="53"/>
                </a:cxn>
                <a:cxn ang="0">
                  <a:pos x="132" y="38"/>
                </a:cxn>
                <a:cxn ang="0">
                  <a:pos x="124" y="18"/>
                </a:cxn>
                <a:cxn ang="0">
                  <a:pos x="116" y="6"/>
                </a:cxn>
                <a:cxn ang="0">
                  <a:pos x="110" y="2"/>
                </a:cxn>
                <a:cxn ang="0">
                  <a:pos x="107" y="0"/>
                </a:cxn>
                <a:cxn ang="0">
                  <a:pos x="100" y="3"/>
                </a:cxn>
                <a:cxn ang="0">
                  <a:pos x="98" y="6"/>
                </a:cxn>
                <a:cxn ang="0">
                  <a:pos x="95" y="15"/>
                </a:cxn>
                <a:cxn ang="0">
                  <a:pos x="70" y="37"/>
                </a:cxn>
                <a:cxn ang="0">
                  <a:pos x="65" y="37"/>
                </a:cxn>
                <a:cxn ang="0">
                  <a:pos x="51" y="44"/>
                </a:cxn>
                <a:cxn ang="0">
                  <a:pos x="39" y="53"/>
                </a:cxn>
                <a:cxn ang="0">
                  <a:pos x="31" y="65"/>
                </a:cxn>
                <a:cxn ang="0">
                  <a:pos x="30" y="71"/>
                </a:cxn>
                <a:cxn ang="0">
                  <a:pos x="32" y="80"/>
                </a:cxn>
                <a:cxn ang="0">
                  <a:pos x="39" y="86"/>
                </a:cxn>
                <a:cxn ang="0">
                  <a:pos x="47" y="94"/>
                </a:cxn>
                <a:cxn ang="0">
                  <a:pos x="48" y="96"/>
                </a:cxn>
                <a:cxn ang="0">
                  <a:pos x="46" y="111"/>
                </a:cxn>
                <a:cxn ang="0">
                  <a:pos x="39" y="125"/>
                </a:cxn>
                <a:cxn ang="0">
                  <a:pos x="27" y="136"/>
                </a:cxn>
                <a:cxn ang="0">
                  <a:pos x="15" y="140"/>
                </a:cxn>
                <a:cxn ang="0">
                  <a:pos x="15" y="155"/>
                </a:cxn>
                <a:cxn ang="0">
                  <a:pos x="4" y="160"/>
                </a:cxn>
                <a:cxn ang="0">
                  <a:pos x="0" y="166"/>
                </a:cxn>
                <a:cxn ang="0">
                  <a:pos x="1" y="171"/>
                </a:cxn>
                <a:cxn ang="0">
                  <a:pos x="8" y="178"/>
                </a:cxn>
                <a:cxn ang="0">
                  <a:pos x="22" y="182"/>
                </a:cxn>
                <a:cxn ang="0">
                  <a:pos x="30" y="185"/>
                </a:cxn>
                <a:cxn ang="0">
                  <a:pos x="38" y="195"/>
                </a:cxn>
                <a:cxn ang="0">
                  <a:pos x="48" y="214"/>
                </a:cxn>
                <a:cxn ang="0">
                  <a:pos x="58" y="224"/>
                </a:cxn>
                <a:cxn ang="0">
                  <a:pos x="66" y="225"/>
                </a:cxn>
                <a:cxn ang="0">
                  <a:pos x="76" y="224"/>
                </a:cxn>
                <a:cxn ang="0">
                  <a:pos x="91" y="216"/>
                </a:cxn>
                <a:cxn ang="0">
                  <a:pos x="108" y="200"/>
                </a:cxn>
                <a:cxn ang="0">
                  <a:pos x="122" y="191"/>
                </a:cxn>
                <a:cxn ang="0">
                  <a:pos x="137" y="189"/>
                </a:cxn>
                <a:cxn ang="0">
                  <a:pos x="154" y="183"/>
                </a:cxn>
                <a:cxn ang="0">
                  <a:pos x="170" y="175"/>
                </a:cxn>
                <a:cxn ang="0">
                  <a:pos x="175" y="170"/>
                </a:cxn>
                <a:cxn ang="0">
                  <a:pos x="176" y="163"/>
                </a:cxn>
                <a:cxn ang="0">
                  <a:pos x="175" y="157"/>
                </a:cxn>
                <a:cxn ang="0">
                  <a:pos x="163" y="145"/>
                </a:cxn>
                <a:cxn ang="0">
                  <a:pos x="155" y="137"/>
                </a:cxn>
                <a:cxn ang="0">
                  <a:pos x="150" y="125"/>
                </a:cxn>
                <a:cxn ang="0">
                  <a:pos x="152" y="120"/>
                </a:cxn>
                <a:cxn ang="0">
                  <a:pos x="163" y="107"/>
                </a:cxn>
                <a:cxn ang="0">
                  <a:pos x="172" y="98"/>
                </a:cxn>
                <a:cxn ang="0">
                  <a:pos x="176" y="86"/>
                </a:cxn>
                <a:cxn ang="0">
                  <a:pos x="176" y="79"/>
                </a:cxn>
                <a:cxn ang="0">
                  <a:pos x="171" y="67"/>
                </a:cxn>
                <a:cxn ang="0">
                  <a:pos x="162" y="60"/>
                </a:cxn>
                <a:cxn ang="0">
                  <a:pos x="153" y="57"/>
                </a:cxn>
                <a:cxn ang="0">
                  <a:pos x="147" y="56"/>
                </a:cxn>
              </a:cxnLst>
              <a:rect l="0" t="0" r="r" b="b"/>
              <a:pathLst>
                <a:path w="176" h="225">
                  <a:moveTo>
                    <a:pt x="147" y="56"/>
                  </a:moveTo>
                  <a:lnTo>
                    <a:pt x="147" y="56"/>
                  </a:lnTo>
                  <a:lnTo>
                    <a:pt x="144" y="56"/>
                  </a:lnTo>
                  <a:lnTo>
                    <a:pt x="141" y="53"/>
                  </a:lnTo>
                  <a:lnTo>
                    <a:pt x="137" y="48"/>
                  </a:lnTo>
                  <a:lnTo>
                    <a:pt x="132" y="38"/>
                  </a:lnTo>
                  <a:lnTo>
                    <a:pt x="129" y="28"/>
                  </a:lnTo>
                  <a:lnTo>
                    <a:pt x="124" y="18"/>
                  </a:lnTo>
                  <a:lnTo>
                    <a:pt x="118" y="10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3" y="2"/>
                  </a:lnTo>
                  <a:lnTo>
                    <a:pt x="100" y="3"/>
                  </a:lnTo>
                  <a:lnTo>
                    <a:pt x="99" y="4"/>
                  </a:lnTo>
                  <a:lnTo>
                    <a:pt x="98" y="6"/>
                  </a:lnTo>
                  <a:lnTo>
                    <a:pt x="96" y="12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5" y="37"/>
                  </a:lnTo>
                  <a:lnTo>
                    <a:pt x="58" y="41"/>
                  </a:lnTo>
                  <a:lnTo>
                    <a:pt x="51" y="44"/>
                  </a:lnTo>
                  <a:lnTo>
                    <a:pt x="46" y="49"/>
                  </a:lnTo>
                  <a:lnTo>
                    <a:pt x="39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2" y="80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7" y="103"/>
                  </a:lnTo>
                  <a:lnTo>
                    <a:pt x="46" y="111"/>
                  </a:lnTo>
                  <a:lnTo>
                    <a:pt x="42" y="118"/>
                  </a:lnTo>
                  <a:lnTo>
                    <a:pt x="39" y="125"/>
                  </a:lnTo>
                  <a:lnTo>
                    <a:pt x="33" y="130"/>
                  </a:lnTo>
                  <a:lnTo>
                    <a:pt x="27" y="136"/>
                  </a:lnTo>
                  <a:lnTo>
                    <a:pt x="22" y="139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55"/>
                  </a:lnTo>
                  <a:lnTo>
                    <a:pt x="15" y="155"/>
                  </a:lnTo>
                  <a:lnTo>
                    <a:pt x="4" y="160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8" y="178"/>
                  </a:lnTo>
                  <a:lnTo>
                    <a:pt x="12" y="179"/>
                  </a:lnTo>
                  <a:lnTo>
                    <a:pt x="22" y="182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34" y="189"/>
                  </a:lnTo>
                  <a:lnTo>
                    <a:pt x="38" y="195"/>
                  </a:lnTo>
                  <a:lnTo>
                    <a:pt x="45" y="209"/>
                  </a:lnTo>
                  <a:lnTo>
                    <a:pt x="48" y="214"/>
                  </a:lnTo>
                  <a:lnTo>
                    <a:pt x="53" y="220"/>
                  </a:lnTo>
                  <a:lnTo>
                    <a:pt x="58" y="224"/>
                  </a:lnTo>
                  <a:lnTo>
                    <a:pt x="62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76" y="224"/>
                  </a:lnTo>
                  <a:lnTo>
                    <a:pt x="84" y="220"/>
                  </a:lnTo>
                  <a:lnTo>
                    <a:pt x="91" y="216"/>
                  </a:lnTo>
                  <a:lnTo>
                    <a:pt x="96" y="211"/>
                  </a:lnTo>
                  <a:lnTo>
                    <a:pt x="108" y="200"/>
                  </a:lnTo>
                  <a:lnTo>
                    <a:pt x="114" y="195"/>
                  </a:lnTo>
                  <a:lnTo>
                    <a:pt x="122" y="191"/>
                  </a:lnTo>
                  <a:lnTo>
                    <a:pt x="122" y="191"/>
                  </a:lnTo>
                  <a:lnTo>
                    <a:pt x="137" y="189"/>
                  </a:lnTo>
                  <a:lnTo>
                    <a:pt x="146" y="187"/>
                  </a:lnTo>
                  <a:lnTo>
                    <a:pt x="154" y="183"/>
                  </a:lnTo>
                  <a:lnTo>
                    <a:pt x="163" y="180"/>
                  </a:lnTo>
                  <a:lnTo>
                    <a:pt x="170" y="175"/>
                  </a:lnTo>
                  <a:lnTo>
                    <a:pt x="172" y="173"/>
                  </a:lnTo>
                  <a:lnTo>
                    <a:pt x="175" y="170"/>
                  </a:lnTo>
                  <a:lnTo>
                    <a:pt x="176" y="166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57"/>
                  </a:lnTo>
                  <a:lnTo>
                    <a:pt x="172" y="153"/>
                  </a:lnTo>
                  <a:lnTo>
                    <a:pt x="163" y="145"/>
                  </a:lnTo>
                  <a:lnTo>
                    <a:pt x="158" y="141"/>
                  </a:lnTo>
                  <a:lnTo>
                    <a:pt x="155" y="137"/>
                  </a:lnTo>
                  <a:lnTo>
                    <a:pt x="152" y="132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2" y="120"/>
                  </a:lnTo>
                  <a:lnTo>
                    <a:pt x="155" y="116"/>
                  </a:lnTo>
                  <a:lnTo>
                    <a:pt x="163" y="107"/>
                  </a:lnTo>
                  <a:lnTo>
                    <a:pt x="168" y="104"/>
                  </a:lnTo>
                  <a:lnTo>
                    <a:pt x="172" y="98"/>
                  </a:lnTo>
                  <a:lnTo>
                    <a:pt x="175" y="92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6" y="79"/>
                  </a:lnTo>
                  <a:lnTo>
                    <a:pt x="173" y="73"/>
                  </a:lnTo>
                  <a:lnTo>
                    <a:pt x="171" y="67"/>
                  </a:lnTo>
                  <a:lnTo>
                    <a:pt x="167" y="64"/>
                  </a:lnTo>
                  <a:lnTo>
                    <a:pt x="162" y="60"/>
                  </a:lnTo>
                  <a:lnTo>
                    <a:pt x="157" y="58"/>
                  </a:lnTo>
                  <a:lnTo>
                    <a:pt x="153" y="57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589171" y="2540359"/>
              <a:ext cx="168473" cy="18029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7" y="14"/>
                </a:cxn>
                <a:cxn ang="0">
                  <a:pos x="52" y="25"/>
                </a:cxn>
                <a:cxn ang="0">
                  <a:pos x="40" y="34"/>
                </a:cxn>
                <a:cxn ang="0">
                  <a:pos x="37" y="37"/>
                </a:cxn>
                <a:cxn ang="0">
                  <a:pos x="35" y="59"/>
                </a:cxn>
                <a:cxn ang="0">
                  <a:pos x="30" y="74"/>
                </a:cxn>
                <a:cxn ang="0">
                  <a:pos x="28" y="78"/>
                </a:cxn>
                <a:cxn ang="0">
                  <a:pos x="14" y="91"/>
                </a:cxn>
                <a:cxn ang="0">
                  <a:pos x="2" y="102"/>
                </a:cxn>
                <a:cxn ang="0">
                  <a:pos x="0" y="107"/>
                </a:cxn>
                <a:cxn ang="0">
                  <a:pos x="3" y="113"/>
                </a:cxn>
                <a:cxn ang="0">
                  <a:pos x="12" y="122"/>
                </a:cxn>
                <a:cxn ang="0">
                  <a:pos x="26" y="129"/>
                </a:cxn>
                <a:cxn ang="0">
                  <a:pos x="36" y="140"/>
                </a:cxn>
                <a:cxn ang="0">
                  <a:pos x="37" y="147"/>
                </a:cxn>
                <a:cxn ang="0">
                  <a:pos x="38" y="155"/>
                </a:cxn>
                <a:cxn ang="0">
                  <a:pos x="42" y="169"/>
                </a:cxn>
                <a:cxn ang="0">
                  <a:pos x="50" y="181"/>
                </a:cxn>
                <a:cxn ang="0">
                  <a:pos x="60" y="187"/>
                </a:cxn>
                <a:cxn ang="0">
                  <a:pos x="67" y="187"/>
                </a:cxn>
                <a:cxn ang="0">
                  <a:pos x="80" y="190"/>
                </a:cxn>
                <a:cxn ang="0">
                  <a:pos x="103" y="200"/>
                </a:cxn>
                <a:cxn ang="0">
                  <a:pos x="124" y="215"/>
                </a:cxn>
                <a:cxn ang="0">
                  <a:pos x="142" y="224"/>
                </a:cxn>
                <a:cxn ang="0">
                  <a:pos x="155" y="228"/>
                </a:cxn>
                <a:cxn ang="0">
                  <a:pos x="163" y="228"/>
                </a:cxn>
                <a:cxn ang="0">
                  <a:pos x="180" y="225"/>
                </a:cxn>
                <a:cxn ang="0">
                  <a:pos x="194" y="220"/>
                </a:cxn>
                <a:cxn ang="0">
                  <a:pos x="203" y="208"/>
                </a:cxn>
                <a:cxn ang="0">
                  <a:pos x="206" y="191"/>
                </a:cxn>
                <a:cxn ang="0">
                  <a:pos x="205" y="184"/>
                </a:cxn>
                <a:cxn ang="0">
                  <a:pos x="201" y="173"/>
                </a:cxn>
                <a:cxn ang="0">
                  <a:pos x="191" y="159"/>
                </a:cxn>
                <a:cxn ang="0">
                  <a:pos x="188" y="147"/>
                </a:cxn>
                <a:cxn ang="0">
                  <a:pos x="189" y="143"/>
                </a:cxn>
                <a:cxn ang="0">
                  <a:pos x="195" y="129"/>
                </a:cxn>
                <a:cxn ang="0">
                  <a:pos x="195" y="55"/>
                </a:cxn>
                <a:cxn ang="0">
                  <a:pos x="195" y="47"/>
                </a:cxn>
                <a:cxn ang="0">
                  <a:pos x="190" y="32"/>
                </a:cxn>
                <a:cxn ang="0">
                  <a:pos x="183" y="19"/>
                </a:cxn>
                <a:cxn ang="0">
                  <a:pos x="173" y="13"/>
                </a:cxn>
                <a:cxn ang="0">
                  <a:pos x="166" y="11"/>
                </a:cxn>
                <a:cxn ang="0">
                  <a:pos x="160" y="14"/>
                </a:cxn>
                <a:cxn ang="0">
                  <a:pos x="158" y="18"/>
                </a:cxn>
                <a:cxn ang="0">
                  <a:pos x="159" y="30"/>
                </a:cxn>
                <a:cxn ang="0">
                  <a:pos x="152" y="44"/>
                </a:cxn>
                <a:cxn ang="0">
                  <a:pos x="137" y="67"/>
                </a:cxn>
                <a:cxn ang="0">
                  <a:pos x="129" y="74"/>
                </a:cxn>
                <a:cxn ang="0">
                  <a:pos x="125" y="64"/>
                </a:cxn>
                <a:cxn ang="0">
                  <a:pos x="121" y="55"/>
                </a:cxn>
                <a:cxn ang="0">
                  <a:pos x="122" y="51"/>
                </a:cxn>
                <a:cxn ang="0">
                  <a:pos x="129" y="36"/>
                </a:cxn>
                <a:cxn ang="0">
                  <a:pos x="136" y="21"/>
                </a:cxn>
                <a:cxn ang="0">
                  <a:pos x="136" y="15"/>
                </a:cxn>
                <a:cxn ang="0">
                  <a:pos x="135" y="5"/>
                </a:cxn>
                <a:cxn ang="0">
                  <a:pos x="132" y="1"/>
                </a:cxn>
                <a:cxn ang="0">
                  <a:pos x="125" y="0"/>
                </a:cxn>
                <a:cxn ang="0">
                  <a:pos x="114" y="0"/>
                </a:cxn>
              </a:cxnLst>
              <a:rect l="0" t="0" r="r" b="b"/>
              <a:pathLst>
                <a:path w="206" h="228">
                  <a:moveTo>
                    <a:pt x="114" y="0"/>
                  </a:moveTo>
                  <a:lnTo>
                    <a:pt x="114" y="0"/>
                  </a:lnTo>
                  <a:lnTo>
                    <a:pt x="102" y="3"/>
                  </a:lnTo>
                  <a:lnTo>
                    <a:pt x="77" y="14"/>
                  </a:lnTo>
                  <a:lnTo>
                    <a:pt x="64" y="19"/>
                  </a:lnTo>
                  <a:lnTo>
                    <a:pt x="52" y="25"/>
                  </a:lnTo>
                  <a:lnTo>
                    <a:pt x="43" y="31"/>
                  </a:lnTo>
                  <a:lnTo>
                    <a:pt x="40" y="34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49"/>
                  </a:lnTo>
                  <a:lnTo>
                    <a:pt x="35" y="59"/>
                  </a:lnTo>
                  <a:lnTo>
                    <a:pt x="34" y="65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3" y="82"/>
                  </a:lnTo>
                  <a:lnTo>
                    <a:pt x="14" y="91"/>
                  </a:lnTo>
                  <a:lnTo>
                    <a:pt x="5" y="99"/>
                  </a:lnTo>
                  <a:lnTo>
                    <a:pt x="2" y="102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3" y="113"/>
                  </a:lnTo>
                  <a:lnTo>
                    <a:pt x="6" y="117"/>
                  </a:lnTo>
                  <a:lnTo>
                    <a:pt x="12" y="122"/>
                  </a:lnTo>
                  <a:lnTo>
                    <a:pt x="19" y="125"/>
                  </a:lnTo>
                  <a:lnTo>
                    <a:pt x="26" y="129"/>
                  </a:lnTo>
                  <a:lnTo>
                    <a:pt x="31" y="133"/>
                  </a:lnTo>
                  <a:lnTo>
                    <a:pt x="36" y="140"/>
                  </a:lnTo>
                  <a:lnTo>
                    <a:pt x="37" y="144"/>
                  </a:lnTo>
                  <a:lnTo>
                    <a:pt x="37" y="147"/>
                  </a:lnTo>
                  <a:lnTo>
                    <a:pt x="37" y="147"/>
                  </a:lnTo>
                  <a:lnTo>
                    <a:pt x="38" y="155"/>
                  </a:lnTo>
                  <a:lnTo>
                    <a:pt x="40" y="162"/>
                  </a:lnTo>
                  <a:lnTo>
                    <a:pt x="42" y="169"/>
                  </a:lnTo>
                  <a:lnTo>
                    <a:pt x="45" y="176"/>
                  </a:lnTo>
                  <a:lnTo>
                    <a:pt x="50" y="181"/>
                  </a:lnTo>
                  <a:lnTo>
                    <a:pt x="54" y="184"/>
                  </a:lnTo>
                  <a:lnTo>
                    <a:pt x="60" y="187"/>
                  </a:lnTo>
                  <a:lnTo>
                    <a:pt x="67" y="187"/>
                  </a:lnTo>
                  <a:lnTo>
                    <a:pt x="67" y="187"/>
                  </a:lnTo>
                  <a:lnTo>
                    <a:pt x="74" y="189"/>
                  </a:lnTo>
                  <a:lnTo>
                    <a:pt x="80" y="190"/>
                  </a:lnTo>
                  <a:lnTo>
                    <a:pt x="91" y="194"/>
                  </a:lnTo>
                  <a:lnTo>
                    <a:pt x="103" y="200"/>
                  </a:lnTo>
                  <a:lnTo>
                    <a:pt x="113" y="208"/>
                  </a:lnTo>
                  <a:lnTo>
                    <a:pt x="124" y="215"/>
                  </a:lnTo>
                  <a:lnTo>
                    <a:pt x="135" y="222"/>
                  </a:lnTo>
                  <a:lnTo>
                    <a:pt x="142" y="224"/>
                  </a:lnTo>
                  <a:lnTo>
                    <a:pt x="148" y="225"/>
                  </a:lnTo>
                  <a:lnTo>
                    <a:pt x="155" y="228"/>
                  </a:lnTo>
                  <a:lnTo>
                    <a:pt x="163" y="228"/>
                  </a:lnTo>
                  <a:lnTo>
                    <a:pt x="163" y="228"/>
                  </a:lnTo>
                  <a:lnTo>
                    <a:pt x="172" y="228"/>
                  </a:lnTo>
                  <a:lnTo>
                    <a:pt x="180" y="225"/>
                  </a:lnTo>
                  <a:lnTo>
                    <a:pt x="188" y="223"/>
                  </a:lnTo>
                  <a:lnTo>
                    <a:pt x="194" y="220"/>
                  </a:lnTo>
                  <a:lnTo>
                    <a:pt x="199" y="214"/>
                  </a:lnTo>
                  <a:lnTo>
                    <a:pt x="203" y="208"/>
                  </a:lnTo>
                  <a:lnTo>
                    <a:pt x="205" y="200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5" y="184"/>
                  </a:lnTo>
                  <a:lnTo>
                    <a:pt x="204" y="177"/>
                  </a:lnTo>
                  <a:lnTo>
                    <a:pt x="201" y="173"/>
                  </a:lnTo>
                  <a:lnTo>
                    <a:pt x="197" y="168"/>
                  </a:lnTo>
                  <a:lnTo>
                    <a:pt x="191" y="159"/>
                  </a:lnTo>
                  <a:lnTo>
                    <a:pt x="189" y="153"/>
                  </a:lnTo>
                  <a:lnTo>
                    <a:pt x="188" y="147"/>
                  </a:lnTo>
                  <a:lnTo>
                    <a:pt x="188" y="147"/>
                  </a:lnTo>
                  <a:lnTo>
                    <a:pt x="189" y="143"/>
                  </a:lnTo>
                  <a:lnTo>
                    <a:pt x="191" y="137"/>
                  </a:lnTo>
                  <a:lnTo>
                    <a:pt x="195" y="129"/>
                  </a:lnTo>
                  <a:lnTo>
                    <a:pt x="195" y="129"/>
                  </a:lnTo>
                  <a:lnTo>
                    <a:pt x="195" y="55"/>
                  </a:lnTo>
                  <a:lnTo>
                    <a:pt x="195" y="55"/>
                  </a:lnTo>
                  <a:lnTo>
                    <a:pt x="195" y="47"/>
                  </a:lnTo>
                  <a:lnTo>
                    <a:pt x="194" y="39"/>
                  </a:lnTo>
                  <a:lnTo>
                    <a:pt x="190" y="32"/>
                  </a:lnTo>
                  <a:lnTo>
                    <a:pt x="188" y="25"/>
                  </a:lnTo>
                  <a:lnTo>
                    <a:pt x="183" y="19"/>
                  </a:lnTo>
                  <a:lnTo>
                    <a:pt x="179" y="15"/>
                  </a:lnTo>
                  <a:lnTo>
                    <a:pt x="173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1"/>
                  </a:lnTo>
                  <a:lnTo>
                    <a:pt x="160" y="14"/>
                  </a:lnTo>
                  <a:lnTo>
                    <a:pt x="159" y="15"/>
                  </a:lnTo>
                  <a:lnTo>
                    <a:pt x="158" y="18"/>
                  </a:lnTo>
                  <a:lnTo>
                    <a:pt x="158" y="24"/>
                  </a:lnTo>
                  <a:lnTo>
                    <a:pt x="159" y="30"/>
                  </a:lnTo>
                  <a:lnTo>
                    <a:pt x="159" y="30"/>
                  </a:lnTo>
                  <a:lnTo>
                    <a:pt x="152" y="44"/>
                  </a:lnTo>
                  <a:lnTo>
                    <a:pt x="145" y="56"/>
                  </a:lnTo>
                  <a:lnTo>
                    <a:pt x="137" y="67"/>
                  </a:lnTo>
                  <a:lnTo>
                    <a:pt x="134" y="70"/>
                  </a:lnTo>
                  <a:lnTo>
                    <a:pt x="129" y="74"/>
                  </a:lnTo>
                  <a:lnTo>
                    <a:pt x="129" y="74"/>
                  </a:lnTo>
                  <a:lnTo>
                    <a:pt x="125" y="64"/>
                  </a:lnTo>
                  <a:lnTo>
                    <a:pt x="122" y="60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2" y="51"/>
                  </a:lnTo>
                  <a:lnTo>
                    <a:pt x="124" y="45"/>
                  </a:lnTo>
                  <a:lnTo>
                    <a:pt x="129" y="36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36" y="9"/>
                  </a:lnTo>
                  <a:lnTo>
                    <a:pt x="135" y="5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765822" y="2625761"/>
              <a:ext cx="143938" cy="204016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0" y="14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63" y="1"/>
                </a:cxn>
                <a:cxn ang="0">
                  <a:pos x="50" y="15"/>
                </a:cxn>
                <a:cxn ang="0">
                  <a:pos x="36" y="37"/>
                </a:cxn>
                <a:cxn ang="0">
                  <a:pos x="36" y="74"/>
                </a:cxn>
                <a:cxn ang="0">
                  <a:pos x="36" y="74"/>
                </a:cxn>
                <a:cxn ang="0">
                  <a:pos x="22" y="145"/>
                </a:cxn>
                <a:cxn ang="0">
                  <a:pos x="14" y="164"/>
                </a:cxn>
                <a:cxn ang="0">
                  <a:pos x="14" y="198"/>
                </a:cxn>
                <a:cxn ang="0">
                  <a:pos x="14" y="198"/>
                </a:cxn>
                <a:cxn ang="0">
                  <a:pos x="9" y="207"/>
                </a:cxn>
                <a:cxn ang="0">
                  <a:pos x="1" y="232"/>
                </a:cxn>
                <a:cxn ang="0">
                  <a:pos x="0" y="243"/>
                </a:cxn>
                <a:cxn ang="0">
                  <a:pos x="1" y="250"/>
                </a:cxn>
                <a:cxn ang="0">
                  <a:pos x="9" y="257"/>
                </a:cxn>
                <a:cxn ang="0">
                  <a:pos x="14" y="258"/>
                </a:cxn>
                <a:cxn ang="0">
                  <a:pos x="24" y="254"/>
                </a:cxn>
                <a:cxn ang="0">
                  <a:pos x="32" y="248"/>
                </a:cxn>
                <a:cxn ang="0">
                  <a:pos x="44" y="235"/>
                </a:cxn>
                <a:cxn ang="0">
                  <a:pos x="59" y="222"/>
                </a:cxn>
                <a:cxn ang="0">
                  <a:pos x="76" y="213"/>
                </a:cxn>
                <a:cxn ang="0">
                  <a:pos x="114" y="198"/>
                </a:cxn>
                <a:cxn ang="0">
                  <a:pos x="125" y="193"/>
                </a:cxn>
                <a:cxn ang="0">
                  <a:pos x="146" y="181"/>
                </a:cxn>
                <a:cxn ang="0">
                  <a:pos x="164" y="162"/>
                </a:cxn>
                <a:cxn ang="0">
                  <a:pos x="172" y="146"/>
                </a:cxn>
                <a:cxn ang="0">
                  <a:pos x="176" y="132"/>
                </a:cxn>
                <a:cxn ang="0">
                  <a:pos x="176" y="125"/>
                </a:cxn>
                <a:cxn ang="0">
                  <a:pos x="174" y="114"/>
                </a:cxn>
                <a:cxn ang="0">
                  <a:pos x="161" y="89"/>
                </a:cxn>
                <a:cxn ang="0">
                  <a:pos x="141" y="66"/>
                </a:cxn>
                <a:cxn ang="0">
                  <a:pos x="122" y="49"/>
                </a:cxn>
                <a:cxn ang="0">
                  <a:pos x="114" y="47"/>
                </a:cxn>
                <a:cxn ang="0">
                  <a:pos x="105" y="48"/>
                </a:cxn>
                <a:cxn ang="0">
                  <a:pos x="92" y="55"/>
                </a:cxn>
                <a:cxn ang="0">
                  <a:pos x="84" y="68"/>
                </a:cxn>
                <a:cxn ang="0">
                  <a:pos x="80" y="83"/>
                </a:cxn>
                <a:cxn ang="0">
                  <a:pos x="80" y="91"/>
                </a:cxn>
                <a:cxn ang="0">
                  <a:pos x="70" y="70"/>
                </a:cxn>
                <a:cxn ang="0">
                  <a:pos x="80" y="25"/>
                </a:cxn>
                <a:cxn ang="0">
                  <a:pos x="80" y="25"/>
                </a:cxn>
              </a:cxnLst>
              <a:rect l="0" t="0" r="r" b="b"/>
              <a:pathLst>
                <a:path w="176" h="258">
                  <a:moveTo>
                    <a:pt x="80" y="25"/>
                  </a:moveTo>
                  <a:lnTo>
                    <a:pt x="80" y="25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9" y="9"/>
                  </a:lnTo>
                  <a:lnTo>
                    <a:pt x="76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0" y="5"/>
                  </a:lnTo>
                  <a:lnTo>
                    <a:pt x="50" y="15"/>
                  </a:lnTo>
                  <a:lnTo>
                    <a:pt x="41" y="28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26" y="123"/>
                  </a:lnTo>
                  <a:lnTo>
                    <a:pt x="22" y="145"/>
                  </a:lnTo>
                  <a:lnTo>
                    <a:pt x="18" y="155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1" y="201"/>
                  </a:lnTo>
                  <a:lnTo>
                    <a:pt x="9" y="207"/>
                  </a:lnTo>
                  <a:lnTo>
                    <a:pt x="4" y="219"/>
                  </a:lnTo>
                  <a:lnTo>
                    <a:pt x="1" y="232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1" y="250"/>
                  </a:lnTo>
                  <a:lnTo>
                    <a:pt x="4" y="254"/>
                  </a:lnTo>
                  <a:lnTo>
                    <a:pt x="9" y="257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9" y="257"/>
                  </a:lnTo>
                  <a:lnTo>
                    <a:pt x="24" y="254"/>
                  </a:lnTo>
                  <a:lnTo>
                    <a:pt x="27" y="252"/>
                  </a:lnTo>
                  <a:lnTo>
                    <a:pt x="32" y="248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50" y="228"/>
                  </a:lnTo>
                  <a:lnTo>
                    <a:pt x="59" y="222"/>
                  </a:lnTo>
                  <a:lnTo>
                    <a:pt x="67" y="217"/>
                  </a:lnTo>
                  <a:lnTo>
                    <a:pt x="76" y="213"/>
                  </a:lnTo>
                  <a:lnTo>
                    <a:pt x="94" y="205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25" y="193"/>
                  </a:lnTo>
                  <a:lnTo>
                    <a:pt x="136" y="187"/>
                  </a:lnTo>
                  <a:lnTo>
                    <a:pt x="146" y="181"/>
                  </a:lnTo>
                  <a:lnTo>
                    <a:pt x="156" y="173"/>
                  </a:lnTo>
                  <a:lnTo>
                    <a:pt x="164" y="162"/>
                  </a:lnTo>
                  <a:lnTo>
                    <a:pt x="170" y="152"/>
                  </a:lnTo>
                  <a:lnTo>
                    <a:pt x="172" y="146"/>
                  </a:lnTo>
                  <a:lnTo>
                    <a:pt x="175" y="139"/>
                  </a:lnTo>
                  <a:lnTo>
                    <a:pt x="176" y="132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6" y="120"/>
                  </a:lnTo>
                  <a:lnTo>
                    <a:pt x="174" y="114"/>
                  </a:lnTo>
                  <a:lnTo>
                    <a:pt x="169" y="102"/>
                  </a:lnTo>
                  <a:lnTo>
                    <a:pt x="161" y="89"/>
                  </a:lnTo>
                  <a:lnTo>
                    <a:pt x="152" y="76"/>
                  </a:lnTo>
                  <a:lnTo>
                    <a:pt x="141" y="66"/>
                  </a:lnTo>
                  <a:lnTo>
                    <a:pt x="131" y="55"/>
                  </a:lnTo>
                  <a:lnTo>
                    <a:pt x="122" y="49"/>
                  </a:lnTo>
                  <a:lnTo>
                    <a:pt x="117" y="48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05" y="48"/>
                  </a:lnTo>
                  <a:lnTo>
                    <a:pt x="98" y="51"/>
                  </a:lnTo>
                  <a:lnTo>
                    <a:pt x="92" y="55"/>
                  </a:lnTo>
                  <a:lnTo>
                    <a:pt x="87" y="61"/>
                  </a:lnTo>
                  <a:lnTo>
                    <a:pt x="84" y="68"/>
                  </a:lnTo>
                  <a:lnTo>
                    <a:pt x="82" y="75"/>
                  </a:lnTo>
                  <a:lnTo>
                    <a:pt x="80" y="83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70" y="91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44632" y="5162515"/>
              <a:ext cx="369659" cy="457058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24330" y="5423465"/>
              <a:ext cx="322225" cy="414357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642123" y="5760328"/>
              <a:ext cx="664078" cy="466548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873577" y="5233683"/>
              <a:ext cx="386016" cy="982122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41225" y="2840848"/>
              <a:ext cx="1431203" cy="3256343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001770" y="3667981"/>
              <a:ext cx="1212024" cy="1980059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894229" y="5115069"/>
              <a:ext cx="52341" cy="139173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66"/>
                </a:cxn>
                <a:cxn ang="0">
                  <a:pos x="1" y="75"/>
                </a:cxn>
                <a:cxn ang="0">
                  <a:pos x="2" y="82"/>
                </a:cxn>
                <a:cxn ang="0">
                  <a:pos x="8" y="92"/>
                </a:cxn>
                <a:cxn ang="0">
                  <a:pos x="8" y="92"/>
                </a:cxn>
                <a:cxn ang="0">
                  <a:pos x="11" y="106"/>
                </a:cxn>
                <a:cxn ang="0">
                  <a:pos x="14" y="121"/>
                </a:cxn>
                <a:cxn ang="0">
                  <a:pos x="17" y="135"/>
                </a:cxn>
                <a:cxn ang="0">
                  <a:pos x="22" y="148"/>
                </a:cxn>
                <a:cxn ang="0">
                  <a:pos x="24" y="154"/>
                </a:cxn>
                <a:cxn ang="0">
                  <a:pos x="27" y="159"/>
                </a:cxn>
                <a:cxn ang="0">
                  <a:pos x="31" y="165"/>
                </a:cxn>
                <a:cxn ang="0">
                  <a:pos x="35" y="168"/>
                </a:cxn>
                <a:cxn ang="0">
                  <a:pos x="41" y="172"/>
                </a:cxn>
                <a:cxn ang="0">
                  <a:pos x="47" y="174"/>
                </a:cxn>
                <a:cxn ang="0">
                  <a:pos x="54" y="176"/>
                </a:cxn>
                <a:cxn ang="0">
                  <a:pos x="63" y="176"/>
                </a:cxn>
                <a:cxn ang="0">
                  <a:pos x="63" y="176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56" y="158"/>
                </a:cxn>
                <a:cxn ang="0">
                  <a:pos x="48" y="146"/>
                </a:cxn>
                <a:cxn ang="0">
                  <a:pos x="42" y="134"/>
                </a:cxn>
                <a:cxn ang="0">
                  <a:pos x="41" y="127"/>
                </a:cxn>
                <a:cxn ang="0">
                  <a:pos x="40" y="121"/>
                </a:cxn>
                <a:cxn ang="0">
                  <a:pos x="40" y="121"/>
                </a:cxn>
                <a:cxn ang="0">
                  <a:pos x="40" y="69"/>
                </a:cxn>
                <a:cxn ang="0">
                  <a:pos x="40" y="69"/>
                </a:cxn>
                <a:cxn ang="0">
                  <a:pos x="42" y="59"/>
                </a:cxn>
                <a:cxn ang="0">
                  <a:pos x="46" y="46"/>
                </a:cxn>
                <a:cxn ang="0">
                  <a:pos x="55" y="26"/>
                </a:cxn>
                <a:cxn ang="0">
                  <a:pos x="55" y="26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45" y="4"/>
                </a:cxn>
                <a:cxn ang="0">
                  <a:pos x="34" y="8"/>
                </a:cxn>
                <a:cxn ang="0">
                  <a:pos x="25" y="14"/>
                </a:cxn>
                <a:cxn ang="0">
                  <a:pos x="17" y="22"/>
                </a:cxn>
                <a:cxn ang="0">
                  <a:pos x="10" y="31"/>
                </a:cxn>
                <a:cxn ang="0">
                  <a:pos x="4" y="42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63" h="176">
                  <a:moveTo>
                    <a:pt x="0" y="66"/>
                  </a:moveTo>
                  <a:lnTo>
                    <a:pt x="0" y="66"/>
                  </a:lnTo>
                  <a:lnTo>
                    <a:pt x="1" y="75"/>
                  </a:lnTo>
                  <a:lnTo>
                    <a:pt x="2" y="8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1" y="106"/>
                  </a:lnTo>
                  <a:lnTo>
                    <a:pt x="14" y="121"/>
                  </a:lnTo>
                  <a:lnTo>
                    <a:pt x="17" y="135"/>
                  </a:lnTo>
                  <a:lnTo>
                    <a:pt x="22" y="148"/>
                  </a:lnTo>
                  <a:lnTo>
                    <a:pt x="24" y="154"/>
                  </a:lnTo>
                  <a:lnTo>
                    <a:pt x="27" y="159"/>
                  </a:lnTo>
                  <a:lnTo>
                    <a:pt x="31" y="165"/>
                  </a:lnTo>
                  <a:lnTo>
                    <a:pt x="35" y="168"/>
                  </a:lnTo>
                  <a:lnTo>
                    <a:pt x="41" y="172"/>
                  </a:lnTo>
                  <a:lnTo>
                    <a:pt x="47" y="174"/>
                  </a:lnTo>
                  <a:lnTo>
                    <a:pt x="54" y="176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56" y="158"/>
                  </a:lnTo>
                  <a:lnTo>
                    <a:pt x="48" y="146"/>
                  </a:lnTo>
                  <a:lnTo>
                    <a:pt x="42" y="134"/>
                  </a:lnTo>
                  <a:lnTo>
                    <a:pt x="41" y="127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59"/>
                  </a:lnTo>
                  <a:lnTo>
                    <a:pt x="46" y="4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5" y="4"/>
                  </a:lnTo>
                  <a:lnTo>
                    <a:pt x="34" y="8"/>
                  </a:lnTo>
                  <a:lnTo>
                    <a:pt x="25" y="14"/>
                  </a:lnTo>
                  <a:lnTo>
                    <a:pt x="17" y="22"/>
                  </a:lnTo>
                  <a:lnTo>
                    <a:pt x="10" y="31"/>
                  </a:lnTo>
                  <a:lnTo>
                    <a:pt x="4" y="42"/>
                  </a:lnTo>
                  <a:lnTo>
                    <a:pt x="1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923671" y="4893657"/>
              <a:ext cx="55612" cy="210342"/>
            </a:xfrm>
            <a:custGeom>
              <a:avLst/>
              <a:gdLst/>
              <a:ahLst/>
              <a:cxnLst>
                <a:cxn ang="0">
                  <a:pos x="8" y="169"/>
                </a:cxn>
                <a:cxn ang="0">
                  <a:pos x="8" y="110"/>
                </a:cxn>
                <a:cxn ang="0">
                  <a:pos x="3" y="95"/>
                </a:cxn>
                <a:cxn ang="0">
                  <a:pos x="0" y="77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18" y="59"/>
                </a:cxn>
                <a:cxn ang="0">
                  <a:pos x="25" y="50"/>
                </a:cxn>
                <a:cxn ang="0">
                  <a:pos x="31" y="33"/>
                </a:cxn>
                <a:cxn ang="0">
                  <a:pos x="38" y="10"/>
                </a:cxn>
                <a:cxn ang="0">
                  <a:pos x="42" y="3"/>
                </a:cxn>
                <a:cxn ang="0">
                  <a:pos x="51" y="0"/>
                </a:cxn>
                <a:cxn ang="0">
                  <a:pos x="54" y="1"/>
                </a:cxn>
                <a:cxn ang="0">
                  <a:pos x="62" y="8"/>
                </a:cxn>
                <a:cxn ang="0">
                  <a:pos x="66" y="21"/>
                </a:cxn>
                <a:cxn ang="0">
                  <a:pos x="65" y="31"/>
                </a:cxn>
                <a:cxn ang="0">
                  <a:pos x="62" y="43"/>
                </a:cxn>
                <a:cxn ang="0">
                  <a:pos x="54" y="59"/>
                </a:cxn>
                <a:cxn ang="0">
                  <a:pos x="51" y="73"/>
                </a:cxn>
                <a:cxn ang="0">
                  <a:pos x="53" y="89"/>
                </a:cxn>
                <a:cxn ang="0">
                  <a:pos x="57" y="115"/>
                </a:cxn>
                <a:cxn ang="0">
                  <a:pos x="58" y="129"/>
                </a:cxn>
                <a:cxn ang="0">
                  <a:pos x="55" y="140"/>
                </a:cxn>
                <a:cxn ang="0">
                  <a:pos x="48" y="148"/>
                </a:cxn>
                <a:cxn ang="0">
                  <a:pos x="38" y="160"/>
                </a:cxn>
                <a:cxn ang="0">
                  <a:pos x="36" y="165"/>
                </a:cxn>
                <a:cxn ang="0">
                  <a:pos x="39" y="178"/>
                </a:cxn>
                <a:cxn ang="0">
                  <a:pos x="49" y="203"/>
                </a:cxn>
                <a:cxn ang="0">
                  <a:pos x="51" y="216"/>
                </a:cxn>
                <a:cxn ang="0">
                  <a:pos x="51" y="224"/>
                </a:cxn>
                <a:cxn ang="0">
                  <a:pos x="46" y="241"/>
                </a:cxn>
                <a:cxn ang="0">
                  <a:pos x="41" y="259"/>
                </a:cxn>
                <a:cxn ang="0">
                  <a:pos x="40" y="264"/>
                </a:cxn>
                <a:cxn ang="0">
                  <a:pos x="32" y="257"/>
                </a:cxn>
                <a:cxn ang="0">
                  <a:pos x="30" y="248"/>
                </a:cxn>
                <a:cxn ang="0">
                  <a:pos x="30" y="224"/>
                </a:cxn>
                <a:cxn ang="0">
                  <a:pos x="28" y="221"/>
                </a:cxn>
                <a:cxn ang="0">
                  <a:pos x="25" y="216"/>
                </a:cxn>
                <a:cxn ang="0">
                  <a:pos x="18" y="215"/>
                </a:cxn>
                <a:cxn ang="0">
                  <a:pos x="15" y="213"/>
                </a:cxn>
                <a:cxn ang="0">
                  <a:pos x="9" y="202"/>
                </a:cxn>
                <a:cxn ang="0">
                  <a:pos x="8" y="189"/>
                </a:cxn>
                <a:cxn ang="0">
                  <a:pos x="9" y="172"/>
                </a:cxn>
                <a:cxn ang="0">
                  <a:pos x="8" y="169"/>
                </a:cxn>
              </a:cxnLst>
              <a:rect l="0" t="0" r="r" b="b"/>
              <a:pathLst>
                <a:path w="66" h="264">
                  <a:moveTo>
                    <a:pt x="8" y="169"/>
                  </a:moveTo>
                  <a:lnTo>
                    <a:pt x="8" y="169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7" y="102"/>
                  </a:lnTo>
                  <a:lnTo>
                    <a:pt x="3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13" y="63"/>
                  </a:lnTo>
                  <a:lnTo>
                    <a:pt x="18" y="59"/>
                  </a:lnTo>
                  <a:lnTo>
                    <a:pt x="23" y="56"/>
                  </a:lnTo>
                  <a:lnTo>
                    <a:pt x="25" y="50"/>
                  </a:lnTo>
                  <a:lnTo>
                    <a:pt x="27" y="45"/>
                  </a:lnTo>
                  <a:lnTo>
                    <a:pt x="31" y="33"/>
                  </a:lnTo>
                  <a:lnTo>
                    <a:pt x="34" y="20"/>
                  </a:lnTo>
                  <a:lnTo>
                    <a:pt x="38" y="10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2" y="8"/>
                  </a:lnTo>
                  <a:lnTo>
                    <a:pt x="65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31"/>
                  </a:lnTo>
                  <a:lnTo>
                    <a:pt x="64" y="38"/>
                  </a:lnTo>
                  <a:lnTo>
                    <a:pt x="62" y="43"/>
                  </a:lnTo>
                  <a:lnTo>
                    <a:pt x="59" y="49"/>
                  </a:lnTo>
                  <a:lnTo>
                    <a:pt x="54" y="59"/>
                  </a:lnTo>
                  <a:lnTo>
                    <a:pt x="53" y="66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3" y="89"/>
                  </a:lnTo>
                  <a:lnTo>
                    <a:pt x="55" y="102"/>
                  </a:lnTo>
                  <a:lnTo>
                    <a:pt x="57" y="115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7" y="135"/>
                  </a:lnTo>
                  <a:lnTo>
                    <a:pt x="55" y="140"/>
                  </a:lnTo>
                  <a:lnTo>
                    <a:pt x="51" y="145"/>
                  </a:lnTo>
                  <a:lnTo>
                    <a:pt x="48" y="148"/>
                  </a:lnTo>
                  <a:lnTo>
                    <a:pt x="40" y="156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8" y="172"/>
                  </a:lnTo>
                  <a:lnTo>
                    <a:pt x="39" y="178"/>
                  </a:lnTo>
                  <a:lnTo>
                    <a:pt x="45" y="191"/>
                  </a:lnTo>
                  <a:lnTo>
                    <a:pt x="49" y="203"/>
                  </a:lnTo>
                  <a:lnTo>
                    <a:pt x="51" y="209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51" y="224"/>
                  </a:lnTo>
                  <a:lnTo>
                    <a:pt x="50" y="231"/>
                  </a:lnTo>
                  <a:lnTo>
                    <a:pt x="46" y="241"/>
                  </a:lnTo>
                  <a:lnTo>
                    <a:pt x="42" y="253"/>
                  </a:lnTo>
                  <a:lnTo>
                    <a:pt x="41" y="259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5" y="261"/>
                  </a:lnTo>
                  <a:lnTo>
                    <a:pt x="32" y="257"/>
                  </a:lnTo>
                  <a:lnTo>
                    <a:pt x="31" y="253"/>
                  </a:lnTo>
                  <a:lnTo>
                    <a:pt x="30" y="248"/>
                  </a:lnTo>
                  <a:lnTo>
                    <a:pt x="28" y="23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8" y="221"/>
                  </a:lnTo>
                  <a:lnTo>
                    <a:pt x="27" y="218"/>
                  </a:lnTo>
                  <a:lnTo>
                    <a:pt x="25" y="216"/>
                  </a:lnTo>
                  <a:lnTo>
                    <a:pt x="23" y="216"/>
                  </a:lnTo>
                  <a:lnTo>
                    <a:pt x="18" y="215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1" y="208"/>
                  </a:lnTo>
                  <a:lnTo>
                    <a:pt x="9" y="202"/>
                  </a:lnTo>
                  <a:lnTo>
                    <a:pt x="8" y="196"/>
                  </a:lnTo>
                  <a:lnTo>
                    <a:pt x="8" y="189"/>
                  </a:lnTo>
                  <a:lnTo>
                    <a:pt x="9" y="177"/>
                  </a:lnTo>
                  <a:lnTo>
                    <a:pt x="9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987462" y="5145118"/>
              <a:ext cx="21264" cy="33212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6"/>
                </a:cxn>
                <a:cxn ang="0">
                  <a:pos x="3" y="10"/>
                </a:cxn>
                <a:cxn ang="0">
                  <a:pos x="1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1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20" y="24"/>
                </a:cxn>
                <a:cxn ang="0">
                  <a:pos x="25" y="15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6" y="10"/>
                </a:cxn>
              </a:cxnLst>
              <a:rect l="0" t="0" r="r" b="b"/>
              <a:pathLst>
                <a:path w="26" h="44">
                  <a:moveTo>
                    <a:pt x="26" y="10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18" y="6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6"/>
                  </a:lnTo>
                  <a:lnTo>
                    <a:pt x="3" y="10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20" y="24"/>
                  </a:lnTo>
                  <a:lnTo>
                    <a:pt x="25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974377" y="4727597"/>
              <a:ext cx="34349" cy="115451"/>
            </a:xfrm>
            <a:custGeom>
              <a:avLst/>
              <a:gdLst/>
              <a:ahLst/>
              <a:cxnLst>
                <a:cxn ang="0">
                  <a:pos x="41" y="31"/>
                </a:cxn>
                <a:cxn ang="0">
                  <a:pos x="41" y="31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39" y="106"/>
                </a:cxn>
                <a:cxn ang="0">
                  <a:pos x="34" y="122"/>
                </a:cxn>
                <a:cxn ang="0">
                  <a:pos x="30" y="137"/>
                </a:cxn>
                <a:cxn ang="0">
                  <a:pos x="27" y="143"/>
                </a:cxn>
                <a:cxn ang="0">
                  <a:pos x="26" y="145"/>
                </a:cxn>
                <a:cxn ang="0">
                  <a:pos x="26" y="145"/>
                </a:cxn>
                <a:cxn ang="0">
                  <a:pos x="17" y="129"/>
                </a:cxn>
                <a:cxn ang="0">
                  <a:pos x="9" y="112"/>
                </a:cxn>
                <a:cxn ang="0">
                  <a:pos x="6" y="104"/>
                </a:cxn>
                <a:cxn ang="0">
                  <a:pos x="2" y="93"/>
                </a:cxn>
                <a:cxn ang="0">
                  <a:pos x="1" y="83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1" y="55"/>
                </a:cxn>
                <a:cxn ang="0">
                  <a:pos x="2" y="41"/>
                </a:cxn>
                <a:cxn ang="0">
                  <a:pos x="3" y="28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30" y="7"/>
                </a:cxn>
                <a:cxn ang="0">
                  <a:pos x="35" y="14"/>
                </a:cxn>
                <a:cxn ang="0">
                  <a:pos x="39" y="22"/>
                </a:cxn>
                <a:cxn ang="0">
                  <a:pos x="40" y="27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1" y="31"/>
                </a:cxn>
              </a:cxnLst>
              <a:rect l="0" t="0" r="r" b="b"/>
              <a:pathLst>
                <a:path w="41" h="145">
                  <a:moveTo>
                    <a:pt x="41" y="31"/>
                  </a:moveTo>
                  <a:lnTo>
                    <a:pt x="41" y="31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9" y="106"/>
                  </a:lnTo>
                  <a:lnTo>
                    <a:pt x="34" y="122"/>
                  </a:lnTo>
                  <a:lnTo>
                    <a:pt x="30" y="137"/>
                  </a:lnTo>
                  <a:lnTo>
                    <a:pt x="27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7" y="129"/>
                  </a:lnTo>
                  <a:lnTo>
                    <a:pt x="9" y="112"/>
                  </a:lnTo>
                  <a:lnTo>
                    <a:pt x="6" y="104"/>
                  </a:lnTo>
                  <a:lnTo>
                    <a:pt x="2" y="93"/>
                  </a:lnTo>
                  <a:lnTo>
                    <a:pt x="1" y="8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55"/>
                  </a:lnTo>
                  <a:lnTo>
                    <a:pt x="2" y="41"/>
                  </a:lnTo>
                  <a:lnTo>
                    <a:pt x="3" y="2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30" y="7"/>
                  </a:lnTo>
                  <a:lnTo>
                    <a:pt x="35" y="14"/>
                  </a:lnTo>
                  <a:lnTo>
                    <a:pt x="39" y="22"/>
                  </a:lnTo>
                  <a:lnTo>
                    <a:pt x="40" y="2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987462" y="4542560"/>
              <a:ext cx="29442" cy="64842"/>
            </a:xfrm>
            <a:custGeom>
              <a:avLst/>
              <a:gdLst/>
              <a:ahLst/>
              <a:cxnLst>
                <a:cxn ang="0">
                  <a:pos x="18" y="74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7" y="48"/>
                </a:cxn>
                <a:cxn ang="0">
                  <a:pos x="15" y="44"/>
                </a:cxn>
                <a:cxn ang="0">
                  <a:pos x="9" y="36"/>
                </a:cxn>
                <a:cxn ang="0">
                  <a:pos x="5" y="32"/>
                </a:cxn>
                <a:cxn ang="0">
                  <a:pos x="2" y="27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9" y="13"/>
                </a:cxn>
                <a:cxn ang="0">
                  <a:pos x="28" y="26"/>
                </a:cxn>
                <a:cxn ang="0">
                  <a:pos x="32" y="34"/>
                </a:cxn>
                <a:cxn ang="0">
                  <a:pos x="34" y="42"/>
                </a:cxn>
                <a:cxn ang="0">
                  <a:pos x="37" y="51"/>
                </a:cxn>
                <a:cxn ang="0">
                  <a:pos x="37" y="63"/>
                </a:cxn>
                <a:cxn ang="0">
                  <a:pos x="37" y="63"/>
                </a:cxn>
                <a:cxn ang="0">
                  <a:pos x="37" y="71"/>
                </a:cxn>
                <a:cxn ang="0">
                  <a:pos x="35" y="76"/>
                </a:cxn>
                <a:cxn ang="0">
                  <a:pos x="35" y="79"/>
                </a:cxn>
                <a:cxn ang="0">
                  <a:pos x="33" y="80"/>
                </a:cxn>
                <a:cxn ang="0">
                  <a:pos x="32" y="81"/>
                </a:cxn>
                <a:cxn ang="0">
                  <a:pos x="30" y="81"/>
                </a:cxn>
                <a:cxn ang="0">
                  <a:pos x="30" y="81"/>
                </a:cxn>
                <a:cxn ang="0">
                  <a:pos x="26" y="80"/>
                </a:cxn>
                <a:cxn ang="0">
                  <a:pos x="23" y="78"/>
                </a:cxn>
                <a:cxn ang="0">
                  <a:pos x="18" y="74"/>
                </a:cxn>
                <a:cxn ang="0">
                  <a:pos x="18" y="74"/>
                </a:cxn>
                <a:cxn ang="0">
                  <a:pos x="18" y="74"/>
                </a:cxn>
              </a:cxnLst>
              <a:rect l="0" t="0" r="r" b="b"/>
              <a:pathLst>
                <a:path w="37" h="81">
                  <a:moveTo>
                    <a:pt x="18" y="74"/>
                  </a:move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7" y="48"/>
                  </a:lnTo>
                  <a:lnTo>
                    <a:pt x="15" y="44"/>
                  </a:lnTo>
                  <a:lnTo>
                    <a:pt x="9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9" y="13"/>
                  </a:lnTo>
                  <a:lnTo>
                    <a:pt x="28" y="26"/>
                  </a:lnTo>
                  <a:lnTo>
                    <a:pt x="32" y="34"/>
                  </a:lnTo>
                  <a:lnTo>
                    <a:pt x="34" y="42"/>
                  </a:lnTo>
                  <a:lnTo>
                    <a:pt x="37" y="51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7" y="71"/>
                  </a:lnTo>
                  <a:lnTo>
                    <a:pt x="35" y="76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26" y="80"/>
                  </a:lnTo>
                  <a:lnTo>
                    <a:pt x="23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984190" y="4501441"/>
              <a:ext cx="13085" cy="2372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6" y="28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15" h="30">
                  <a:moveTo>
                    <a:pt x="12" y="30"/>
                  </a:moveTo>
                  <a:lnTo>
                    <a:pt x="12" y="30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8979283" y="4438180"/>
              <a:ext cx="17992" cy="20560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19" y="12"/>
                </a:cxn>
                <a:cxn ang="0">
                  <a:pos x="15" y="10"/>
                </a:cxn>
                <a:cxn ang="0">
                  <a:pos x="13" y="9"/>
                </a:cxn>
                <a:cxn ang="0">
                  <a:pos x="10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2" y="15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9" y="12"/>
                </a:cxn>
              </a:cxnLst>
              <a:rect l="0" t="0" r="r" b="b"/>
              <a:pathLst>
                <a:path w="22" h="27">
                  <a:moveTo>
                    <a:pt x="19" y="12"/>
                  </a:moveTo>
                  <a:lnTo>
                    <a:pt x="19" y="12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956384" y="4400223"/>
              <a:ext cx="17992" cy="17397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22"/>
                </a:cxn>
                <a:cxn ang="0">
                  <a:pos x="8" y="21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4" y="5"/>
                </a:cxn>
                <a:cxn ang="0">
                  <a:pos x="18" y="9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4" y="21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11" y="22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lnTo>
                    <a:pt x="11" y="22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923671" y="4289517"/>
              <a:ext cx="22899" cy="316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3" y="34"/>
                </a:cxn>
                <a:cxn ang="0">
                  <a:pos x="4" y="36"/>
                </a:cxn>
                <a:cxn ang="0">
                  <a:pos x="9" y="40"/>
                </a:cxn>
                <a:cxn ang="0">
                  <a:pos x="15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19" y="38"/>
                </a:cxn>
                <a:cxn ang="0">
                  <a:pos x="23" y="33"/>
                </a:cxn>
                <a:cxn ang="0">
                  <a:pos x="25" y="26"/>
                </a:cxn>
                <a:cxn ang="0">
                  <a:pos x="26" y="21"/>
                </a:cxn>
                <a:cxn ang="0">
                  <a:pos x="26" y="21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6" h="40">
                  <a:moveTo>
                    <a:pt x="15" y="0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9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3" y="33"/>
                  </a:lnTo>
                  <a:lnTo>
                    <a:pt x="25" y="26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915493" y="4246816"/>
              <a:ext cx="17992" cy="14234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1" y="6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8" y="18"/>
                </a:cxn>
                <a:cxn ang="0">
                  <a:pos x="15" y="18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8"/>
                </a:cxn>
                <a:cxn ang="0">
                  <a:pos x="22" y="15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23" h="18">
                  <a:moveTo>
                    <a:pt x="23" y="11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8" y="18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887687" y="4191463"/>
              <a:ext cx="39256" cy="39538"/>
            </a:xfrm>
            <a:custGeom>
              <a:avLst/>
              <a:gdLst/>
              <a:ahLst/>
              <a:cxnLst>
                <a:cxn ang="0">
                  <a:pos x="47" y="33"/>
                </a:cxn>
                <a:cxn ang="0">
                  <a:pos x="47" y="33"/>
                </a:cxn>
                <a:cxn ang="0">
                  <a:pos x="40" y="23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8" y="4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3" y="13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7" y="30"/>
                </a:cxn>
                <a:cxn ang="0">
                  <a:pos x="10" y="33"/>
                </a:cxn>
                <a:cxn ang="0">
                  <a:pos x="15" y="33"/>
                </a:cxn>
                <a:cxn ang="0">
                  <a:pos x="15" y="33"/>
                </a:cxn>
                <a:cxn ang="0">
                  <a:pos x="15" y="39"/>
                </a:cxn>
                <a:cxn ang="0">
                  <a:pos x="16" y="43"/>
                </a:cxn>
                <a:cxn ang="0">
                  <a:pos x="17" y="46"/>
                </a:cxn>
                <a:cxn ang="0">
                  <a:pos x="19" y="49"/>
                </a:cxn>
                <a:cxn ang="0">
                  <a:pos x="22" y="50"/>
                </a:cxn>
                <a:cxn ang="0">
                  <a:pos x="25" y="51"/>
                </a:cxn>
                <a:cxn ang="0">
                  <a:pos x="32" y="51"/>
                </a:cxn>
                <a:cxn ang="0">
                  <a:pos x="32" y="51"/>
                </a:cxn>
                <a:cxn ang="0">
                  <a:pos x="37" y="51"/>
                </a:cxn>
                <a:cxn ang="0">
                  <a:pos x="39" y="50"/>
                </a:cxn>
                <a:cxn ang="0">
                  <a:pos x="42" y="49"/>
                </a:cxn>
                <a:cxn ang="0">
                  <a:pos x="44" y="46"/>
                </a:cxn>
                <a:cxn ang="0">
                  <a:pos x="47" y="41"/>
                </a:cxn>
                <a:cxn ang="0">
                  <a:pos x="47" y="33"/>
                </a:cxn>
                <a:cxn ang="0">
                  <a:pos x="47" y="33"/>
                </a:cxn>
                <a:cxn ang="0">
                  <a:pos x="47" y="33"/>
                </a:cxn>
              </a:cxnLst>
              <a:rect l="0" t="0" r="r" b="b"/>
              <a:pathLst>
                <a:path w="47" h="51">
                  <a:moveTo>
                    <a:pt x="47" y="33"/>
                  </a:moveTo>
                  <a:lnTo>
                    <a:pt x="47" y="33"/>
                  </a:lnTo>
                  <a:lnTo>
                    <a:pt x="40" y="23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8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3" y="13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49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4" y="46"/>
                  </a:lnTo>
                  <a:lnTo>
                    <a:pt x="47" y="41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843524" y="4038056"/>
              <a:ext cx="35985" cy="104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12" y="3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8"/>
                </a:cxn>
                <a:cxn ang="0">
                  <a:pos x="31" y="9"/>
                </a:cxn>
                <a:cxn ang="0">
                  <a:pos x="32" y="11"/>
                </a:cxn>
                <a:cxn ang="0">
                  <a:pos x="34" y="17"/>
                </a:cxn>
                <a:cxn ang="0">
                  <a:pos x="35" y="24"/>
                </a:cxn>
                <a:cxn ang="0">
                  <a:pos x="36" y="40"/>
                </a:cxn>
                <a:cxn ang="0">
                  <a:pos x="39" y="49"/>
                </a:cxn>
                <a:cxn ang="0">
                  <a:pos x="43" y="58"/>
                </a:cxn>
                <a:cxn ang="0">
                  <a:pos x="43" y="58"/>
                </a:cxn>
                <a:cxn ang="0">
                  <a:pos x="43" y="117"/>
                </a:cxn>
                <a:cxn ang="0">
                  <a:pos x="43" y="117"/>
                </a:cxn>
                <a:cxn ang="0">
                  <a:pos x="42" y="121"/>
                </a:cxn>
                <a:cxn ang="0">
                  <a:pos x="40" y="125"/>
                </a:cxn>
                <a:cxn ang="0">
                  <a:pos x="39" y="128"/>
                </a:cxn>
                <a:cxn ang="0">
                  <a:pos x="35" y="130"/>
                </a:cxn>
                <a:cxn ang="0">
                  <a:pos x="33" y="13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25" y="131"/>
                </a:cxn>
                <a:cxn ang="0">
                  <a:pos x="22" y="128"/>
                </a:cxn>
                <a:cxn ang="0">
                  <a:pos x="11" y="119"/>
                </a:cxn>
                <a:cxn ang="0">
                  <a:pos x="7" y="114"/>
                </a:cxn>
                <a:cxn ang="0">
                  <a:pos x="3" y="108"/>
                </a:cxn>
                <a:cxn ang="0">
                  <a:pos x="1" y="10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2"/>
                </a:cxn>
                <a:cxn ang="0">
                  <a:pos x="1" y="87"/>
                </a:cxn>
                <a:cxn ang="0">
                  <a:pos x="5" y="78"/>
                </a:cxn>
                <a:cxn ang="0">
                  <a:pos x="9" y="71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9" y="49"/>
                </a:cxn>
                <a:cxn ang="0">
                  <a:pos x="7" y="45"/>
                </a:cxn>
                <a:cxn ang="0">
                  <a:pos x="5" y="41"/>
                </a:cxn>
                <a:cxn ang="0">
                  <a:pos x="1" y="35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32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12" y="3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6" y="40"/>
                  </a:lnTo>
                  <a:lnTo>
                    <a:pt x="39" y="4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39" y="128"/>
                  </a:lnTo>
                  <a:lnTo>
                    <a:pt x="35" y="130"/>
                  </a:lnTo>
                  <a:lnTo>
                    <a:pt x="33" y="13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5" y="131"/>
                  </a:lnTo>
                  <a:lnTo>
                    <a:pt x="22" y="128"/>
                  </a:lnTo>
                  <a:lnTo>
                    <a:pt x="11" y="119"/>
                  </a:lnTo>
                  <a:lnTo>
                    <a:pt x="7" y="114"/>
                  </a:lnTo>
                  <a:lnTo>
                    <a:pt x="3" y="108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1" y="87"/>
                  </a:lnTo>
                  <a:lnTo>
                    <a:pt x="5" y="78"/>
                  </a:lnTo>
                  <a:lnTo>
                    <a:pt x="9" y="71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54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5" y="41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8840252" y="4000100"/>
              <a:ext cx="32713" cy="28467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7" y="7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8"/>
                </a:cxn>
                <a:cxn ang="0">
                  <a:pos x="5" y="33"/>
                </a:cxn>
                <a:cxn ang="0">
                  <a:pos x="11" y="36"/>
                </a:cxn>
                <a:cxn ang="0">
                  <a:pos x="14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7" y="36"/>
                </a:cxn>
                <a:cxn ang="0">
                  <a:pos x="34" y="34"/>
                </a:cxn>
                <a:cxn ang="0">
                  <a:pos x="36" y="32"/>
                </a:cxn>
                <a:cxn ang="0">
                  <a:pos x="37" y="29"/>
                </a:cxn>
                <a:cxn ang="0">
                  <a:pos x="40" y="22"/>
                </a:cxn>
                <a:cxn ang="0">
                  <a:pos x="40" y="22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40" h="37">
                  <a:moveTo>
                    <a:pt x="17" y="7"/>
                  </a:moveTo>
                  <a:lnTo>
                    <a:pt x="17" y="7"/>
                  </a:lnTo>
                  <a:lnTo>
                    <a:pt x="12" y="7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7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8792818" y="4049127"/>
              <a:ext cx="26171" cy="2372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27" y="3"/>
                </a:cxn>
                <a:cxn ang="0">
                  <a:pos x="21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9" y="25"/>
                </a:cxn>
                <a:cxn ang="0">
                  <a:pos x="16" y="28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32" h="30">
                  <a:moveTo>
                    <a:pt x="32" y="3"/>
                  </a:moveTo>
                  <a:lnTo>
                    <a:pt x="32" y="3"/>
                  </a:lnTo>
                  <a:lnTo>
                    <a:pt x="27" y="3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9" y="25"/>
                  </a:lnTo>
                  <a:lnTo>
                    <a:pt x="16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753562" y="3112869"/>
              <a:ext cx="71969" cy="30049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66" y="11"/>
                </a:cxn>
                <a:cxn ang="0">
                  <a:pos x="52" y="11"/>
                </a:cxn>
                <a:cxn ang="0">
                  <a:pos x="38" y="10"/>
                </a:cxn>
                <a:cxn ang="0">
                  <a:pos x="31" y="9"/>
                </a:cxn>
                <a:cxn ang="0">
                  <a:pos x="26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4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3" y="38"/>
                </a:cxn>
                <a:cxn ang="0">
                  <a:pos x="26" y="38"/>
                </a:cxn>
                <a:cxn ang="0">
                  <a:pos x="42" y="37"/>
                </a:cxn>
                <a:cxn ang="0">
                  <a:pos x="62" y="37"/>
                </a:cxn>
                <a:cxn ang="0">
                  <a:pos x="62" y="37"/>
                </a:cxn>
                <a:cxn ang="0">
                  <a:pos x="70" y="35"/>
                </a:cxn>
                <a:cxn ang="0">
                  <a:pos x="76" y="34"/>
                </a:cxn>
                <a:cxn ang="0">
                  <a:pos x="80" y="32"/>
                </a:cxn>
                <a:cxn ang="0">
                  <a:pos x="83" y="30"/>
                </a:cxn>
                <a:cxn ang="0">
                  <a:pos x="85" y="26"/>
                </a:cxn>
                <a:cxn ang="0">
                  <a:pos x="87" y="22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66" y="11"/>
                </a:cxn>
                <a:cxn ang="0">
                  <a:pos x="66" y="11"/>
                </a:cxn>
                <a:cxn ang="0">
                  <a:pos x="66" y="11"/>
                </a:cxn>
              </a:cxnLst>
              <a:rect l="0" t="0" r="r" b="b"/>
              <a:pathLst>
                <a:path w="89" h="38">
                  <a:moveTo>
                    <a:pt x="66" y="11"/>
                  </a:moveTo>
                  <a:lnTo>
                    <a:pt x="66" y="11"/>
                  </a:lnTo>
                  <a:lnTo>
                    <a:pt x="52" y="11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6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3" y="38"/>
                  </a:lnTo>
                  <a:lnTo>
                    <a:pt x="26" y="38"/>
                  </a:lnTo>
                  <a:lnTo>
                    <a:pt x="42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0" y="35"/>
                  </a:lnTo>
                  <a:lnTo>
                    <a:pt x="76" y="34"/>
                  </a:lnTo>
                  <a:lnTo>
                    <a:pt x="80" y="32"/>
                  </a:lnTo>
                  <a:lnTo>
                    <a:pt x="83" y="30"/>
                  </a:lnTo>
                  <a:lnTo>
                    <a:pt x="85" y="26"/>
                  </a:lnTo>
                  <a:lnTo>
                    <a:pt x="87" y="2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8851702" y="3049608"/>
              <a:ext cx="53977" cy="28467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7" y="34"/>
                </a:cxn>
                <a:cxn ang="0">
                  <a:pos x="5" y="3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3" y="7"/>
                </a:cxn>
                <a:cxn ang="0">
                  <a:pos x="18" y="4"/>
                </a:cxn>
                <a:cxn ang="0">
                  <a:pos x="25" y="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50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3" y="5"/>
                </a:cxn>
                <a:cxn ang="0">
                  <a:pos x="66" y="7"/>
                </a:cxn>
                <a:cxn ang="0">
                  <a:pos x="67" y="11"/>
                </a:cxn>
                <a:cxn ang="0">
                  <a:pos x="67" y="11"/>
                </a:cxn>
                <a:cxn ang="0">
                  <a:pos x="60" y="15"/>
                </a:cxn>
                <a:cxn ang="0">
                  <a:pos x="53" y="17"/>
                </a:cxn>
                <a:cxn ang="0">
                  <a:pos x="51" y="19"/>
                </a:cxn>
                <a:cxn ang="0">
                  <a:pos x="50" y="20"/>
                </a:cxn>
                <a:cxn ang="0">
                  <a:pos x="48" y="22"/>
                </a:cxn>
                <a:cxn ang="0">
                  <a:pos x="48" y="25"/>
                </a:cxn>
                <a:cxn ang="0">
                  <a:pos x="48" y="25"/>
                </a:cxn>
                <a:cxn ang="0">
                  <a:pos x="26" y="34"/>
                </a:cxn>
                <a:cxn ang="0">
                  <a:pos x="26" y="34"/>
                </a:cxn>
              </a:cxnLst>
              <a:rect l="0" t="0" r="r" b="b"/>
              <a:pathLst>
                <a:path w="67" h="37">
                  <a:moveTo>
                    <a:pt x="26" y="34"/>
                  </a:move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0" y="15"/>
                  </a:lnTo>
                  <a:lnTo>
                    <a:pt x="53" y="17"/>
                  </a:lnTo>
                  <a:lnTo>
                    <a:pt x="51" y="19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26" y="34"/>
                  </a:lnTo>
                  <a:lnTo>
                    <a:pt x="26" y="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202956" y="1574053"/>
              <a:ext cx="71969" cy="17080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0"/>
                </a:cxn>
                <a:cxn ang="0">
                  <a:pos x="78" y="5"/>
                </a:cxn>
                <a:cxn ang="0">
                  <a:pos x="68" y="11"/>
                </a:cxn>
                <a:cxn ang="0">
                  <a:pos x="60" y="17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6" y="38"/>
                </a:cxn>
                <a:cxn ang="0">
                  <a:pos x="29" y="47"/>
                </a:cxn>
                <a:cxn ang="0">
                  <a:pos x="23" y="55"/>
                </a:cxn>
                <a:cxn ang="0">
                  <a:pos x="17" y="64"/>
                </a:cxn>
                <a:cxn ang="0">
                  <a:pos x="13" y="74"/>
                </a:cxn>
                <a:cxn ang="0">
                  <a:pos x="9" y="85"/>
                </a:cxn>
                <a:cxn ang="0">
                  <a:pos x="6" y="96"/>
                </a:cxn>
                <a:cxn ang="0">
                  <a:pos x="3" y="108"/>
                </a:cxn>
                <a:cxn ang="0">
                  <a:pos x="1" y="121"/>
                </a:cxn>
                <a:cxn ang="0">
                  <a:pos x="0" y="133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59"/>
                </a:cxn>
                <a:cxn ang="0">
                  <a:pos x="1" y="169"/>
                </a:cxn>
                <a:cxn ang="0">
                  <a:pos x="3" y="177"/>
                </a:cxn>
                <a:cxn ang="0">
                  <a:pos x="7" y="185"/>
                </a:cxn>
                <a:cxn ang="0">
                  <a:pos x="10" y="192"/>
                </a:cxn>
                <a:cxn ang="0">
                  <a:pos x="15" y="196"/>
                </a:cxn>
                <a:cxn ang="0">
                  <a:pos x="21" y="201"/>
                </a:cxn>
                <a:cxn ang="0">
                  <a:pos x="26" y="206"/>
                </a:cxn>
                <a:cxn ang="0">
                  <a:pos x="32" y="208"/>
                </a:cxn>
                <a:cxn ang="0">
                  <a:pos x="39" y="210"/>
                </a:cxn>
                <a:cxn ang="0">
                  <a:pos x="54" y="214"/>
                </a:cxn>
                <a:cxn ang="0">
                  <a:pos x="70" y="215"/>
                </a:cxn>
                <a:cxn ang="0">
                  <a:pos x="87" y="216"/>
                </a:cxn>
                <a:cxn ang="0">
                  <a:pos x="87" y="216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87" h="216">
                  <a:moveTo>
                    <a:pt x="87" y="0"/>
                  </a:moveTo>
                  <a:lnTo>
                    <a:pt x="87" y="0"/>
                  </a:lnTo>
                  <a:lnTo>
                    <a:pt x="78" y="5"/>
                  </a:lnTo>
                  <a:lnTo>
                    <a:pt x="68" y="11"/>
                  </a:lnTo>
                  <a:lnTo>
                    <a:pt x="60" y="17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6" y="38"/>
                  </a:lnTo>
                  <a:lnTo>
                    <a:pt x="29" y="47"/>
                  </a:lnTo>
                  <a:lnTo>
                    <a:pt x="23" y="55"/>
                  </a:lnTo>
                  <a:lnTo>
                    <a:pt x="17" y="64"/>
                  </a:lnTo>
                  <a:lnTo>
                    <a:pt x="13" y="74"/>
                  </a:lnTo>
                  <a:lnTo>
                    <a:pt x="9" y="85"/>
                  </a:lnTo>
                  <a:lnTo>
                    <a:pt x="6" y="96"/>
                  </a:lnTo>
                  <a:lnTo>
                    <a:pt x="3" y="108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9"/>
                  </a:lnTo>
                  <a:lnTo>
                    <a:pt x="1" y="169"/>
                  </a:lnTo>
                  <a:lnTo>
                    <a:pt x="3" y="177"/>
                  </a:lnTo>
                  <a:lnTo>
                    <a:pt x="7" y="185"/>
                  </a:lnTo>
                  <a:lnTo>
                    <a:pt x="10" y="192"/>
                  </a:lnTo>
                  <a:lnTo>
                    <a:pt x="15" y="196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32" y="208"/>
                  </a:lnTo>
                  <a:lnTo>
                    <a:pt x="39" y="210"/>
                  </a:lnTo>
                  <a:lnTo>
                    <a:pt x="54" y="214"/>
                  </a:lnTo>
                  <a:lnTo>
                    <a:pt x="70" y="215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540712" y="2160795"/>
              <a:ext cx="73605" cy="41119"/>
            </a:xfrm>
            <a:custGeom>
              <a:avLst/>
              <a:gdLst/>
              <a:ahLst/>
              <a:cxnLst>
                <a:cxn ang="0">
                  <a:pos x="88" y="52"/>
                </a:cxn>
                <a:cxn ang="0">
                  <a:pos x="88" y="52"/>
                </a:cxn>
                <a:cxn ang="0">
                  <a:pos x="89" y="51"/>
                </a:cxn>
                <a:cxn ang="0">
                  <a:pos x="90" y="49"/>
                </a:cxn>
                <a:cxn ang="0">
                  <a:pos x="90" y="46"/>
                </a:cxn>
                <a:cxn ang="0">
                  <a:pos x="90" y="34"/>
                </a:cxn>
                <a:cxn ang="0">
                  <a:pos x="88" y="18"/>
                </a:cxn>
                <a:cxn ang="0">
                  <a:pos x="88" y="18"/>
                </a:cxn>
                <a:cxn ang="0">
                  <a:pos x="78" y="11"/>
                </a:cxn>
                <a:cxn ang="0">
                  <a:pos x="70" y="7"/>
                </a:cxn>
                <a:cxn ang="0">
                  <a:pos x="70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6"/>
                </a:cxn>
                <a:cxn ang="0">
                  <a:pos x="11" y="3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1" y="25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18" y="38"/>
                </a:cxn>
                <a:cxn ang="0">
                  <a:pos x="26" y="39"/>
                </a:cxn>
                <a:cxn ang="0">
                  <a:pos x="35" y="38"/>
                </a:cxn>
                <a:cxn ang="0">
                  <a:pos x="55" y="37"/>
                </a:cxn>
                <a:cxn ang="0">
                  <a:pos x="55" y="37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1" y="42"/>
                </a:cxn>
                <a:cxn ang="0">
                  <a:pos x="74" y="47"/>
                </a:cxn>
                <a:cxn ang="0">
                  <a:pos x="80" y="51"/>
                </a:cxn>
                <a:cxn ang="0">
                  <a:pos x="88" y="52"/>
                </a:cxn>
                <a:cxn ang="0">
                  <a:pos x="88" y="52"/>
                </a:cxn>
                <a:cxn ang="0">
                  <a:pos x="88" y="52"/>
                </a:cxn>
              </a:cxnLst>
              <a:rect l="0" t="0" r="r" b="b"/>
              <a:pathLst>
                <a:path w="90" h="52">
                  <a:moveTo>
                    <a:pt x="88" y="52"/>
                  </a:moveTo>
                  <a:lnTo>
                    <a:pt x="88" y="52"/>
                  </a:lnTo>
                  <a:lnTo>
                    <a:pt x="89" y="51"/>
                  </a:lnTo>
                  <a:lnTo>
                    <a:pt x="90" y="49"/>
                  </a:lnTo>
                  <a:lnTo>
                    <a:pt x="90" y="46"/>
                  </a:lnTo>
                  <a:lnTo>
                    <a:pt x="90" y="3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78" y="11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6"/>
                  </a:lnTo>
                  <a:lnTo>
                    <a:pt x="11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5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18" y="38"/>
                  </a:lnTo>
                  <a:lnTo>
                    <a:pt x="26" y="39"/>
                  </a:lnTo>
                  <a:lnTo>
                    <a:pt x="35" y="38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1" y="42"/>
                  </a:lnTo>
                  <a:lnTo>
                    <a:pt x="74" y="47"/>
                  </a:lnTo>
                  <a:lnTo>
                    <a:pt x="80" y="51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545619" y="2187681"/>
              <a:ext cx="124310" cy="72750"/>
            </a:xfrm>
            <a:custGeom>
              <a:avLst/>
              <a:gdLst/>
              <a:ahLst/>
              <a:cxnLst>
                <a:cxn ang="0">
                  <a:pos x="74" y="47"/>
                </a:cxn>
                <a:cxn ang="0">
                  <a:pos x="67" y="45"/>
                </a:cxn>
                <a:cxn ang="0">
                  <a:pos x="56" y="35"/>
                </a:cxn>
                <a:cxn ang="0">
                  <a:pos x="49" y="34"/>
                </a:cxn>
                <a:cxn ang="0">
                  <a:pos x="46" y="34"/>
                </a:cxn>
                <a:cxn ang="0">
                  <a:pos x="40" y="38"/>
                </a:cxn>
                <a:cxn ang="0">
                  <a:pos x="30" y="44"/>
                </a:cxn>
                <a:cxn ang="0">
                  <a:pos x="27" y="44"/>
                </a:cxn>
                <a:cxn ang="0">
                  <a:pos x="14" y="43"/>
                </a:cxn>
                <a:cxn ang="0">
                  <a:pos x="8" y="37"/>
                </a:cxn>
                <a:cxn ang="0">
                  <a:pos x="6" y="39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6"/>
                </a:cxn>
                <a:cxn ang="0">
                  <a:pos x="3" y="85"/>
                </a:cxn>
                <a:cxn ang="0">
                  <a:pos x="7" y="90"/>
                </a:cxn>
                <a:cxn ang="0">
                  <a:pos x="15" y="92"/>
                </a:cxn>
                <a:cxn ang="0">
                  <a:pos x="23" y="91"/>
                </a:cxn>
                <a:cxn ang="0">
                  <a:pos x="35" y="85"/>
                </a:cxn>
                <a:cxn ang="0">
                  <a:pos x="46" y="74"/>
                </a:cxn>
                <a:cxn ang="0">
                  <a:pos x="52" y="70"/>
                </a:cxn>
                <a:cxn ang="0">
                  <a:pos x="56" y="72"/>
                </a:cxn>
                <a:cxn ang="0">
                  <a:pos x="64" y="76"/>
                </a:cxn>
                <a:cxn ang="0">
                  <a:pos x="67" y="77"/>
                </a:cxn>
                <a:cxn ang="0">
                  <a:pos x="72" y="75"/>
                </a:cxn>
                <a:cxn ang="0">
                  <a:pos x="82" y="65"/>
                </a:cxn>
                <a:cxn ang="0">
                  <a:pos x="89" y="62"/>
                </a:cxn>
                <a:cxn ang="0">
                  <a:pos x="119" y="62"/>
                </a:cxn>
                <a:cxn ang="0">
                  <a:pos x="133" y="62"/>
                </a:cxn>
                <a:cxn ang="0">
                  <a:pos x="141" y="61"/>
                </a:cxn>
                <a:cxn ang="0">
                  <a:pos x="145" y="57"/>
                </a:cxn>
                <a:cxn ang="0">
                  <a:pos x="151" y="44"/>
                </a:cxn>
                <a:cxn ang="0">
                  <a:pos x="151" y="37"/>
                </a:cxn>
                <a:cxn ang="0">
                  <a:pos x="145" y="36"/>
                </a:cxn>
                <a:cxn ang="0">
                  <a:pos x="135" y="34"/>
                </a:cxn>
                <a:cxn ang="0">
                  <a:pos x="133" y="29"/>
                </a:cxn>
                <a:cxn ang="0">
                  <a:pos x="134" y="18"/>
                </a:cxn>
                <a:cxn ang="0">
                  <a:pos x="135" y="9"/>
                </a:cxn>
                <a:cxn ang="0">
                  <a:pos x="133" y="0"/>
                </a:cxn>
                <a:cxn ang="0">
                  <a:pos x="122" y="0"/>
                </a:cxn>
                <a:cxn ang="0">
                  <a:pos x="114" y="3"/>
                </a:cxn>
                <a:cxn ang="0">
                  <a:pos x="109" y="7"/>
                </a:cxn>
                <a:cxn ang="0">
                  <a:pos x="98" y="24"/>
                </a:cxn>
                <a:cxn ang="0">
                  <a:pos x="88" y="41"/>
                </a:cxn>
                <a:cxn ang="0">
                  <a:pos x="82" y="45"/>
                </a:cxn>
                <a:cxn ang="0">
                  <a:pos x="74" y="47"/>
                </a:cxn>
                <a:cxn ang="0">
                  <a:pos x="74" y="47"/>
                </a:cxn>
              </a:cxnLst>
              <a:rect l="0" t="0" r="r" b="b"/>
              <a:pathLst>
                <a:path w="151" h="92">
                  <a:moveTo>
                    <a:pt x="74" y="47"/>
                  </a:moveTo>
                  <a:lnTo>
                    <a:pt x="74" y="47"/>
                  </a:lnTo>
                  <a:lnTo>
                    <a:pt x="71" y="47"/>
                  </a:lnTo>
                  <a:lnTo>
                    <a:pt x="67" y="45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3" y="34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6" y="34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4" y="43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0" y="44"/>
                  </a:lnTo>
                  <a:lnTo>
                    <a:pt x="14" y="43"/>
                  </a:lnTo>
                  <a:lnTo>
                    <a:pt x="11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4" y="89"/>
                  </a:lnTo>
                  <a:lnTo>
                    <a:pt x="7" y="90"/>
                  </a:lnTo>
                  <a:lnTo>
                    <a:pt x="11" y="91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23" y="91"/>
                  </a:lnTo>
                  <a:lnTo>
                    <a:pt x="29" y="89"/>
                  </a:lnTo>
                  <a:lnTo>
                    <a:pt x="35" y="85"/>
                  </a:lnTo>
                  <a:lnTo>
                    <a:pt x="40" y="81"/>
                  </a:lnTo>
                  <a:lnTo>
                    <a:pt x="46" y="74"/>
                  </a:lnTo>
                  <a:lnTo>
                    <a:pt x="50" y="72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60" y="74"/>
                  </a:lnTo>
                  <a:lnTo>
                    <a:pt x="64" y="76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6" y="69"/>
                  </a:lnTo>
                  <a:lnTo>
                    <a:pt x="82" y="65"/>
                  </a:lnTo>
                  <a:lnTo>
                    <a:pt x="86" y="64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3" y="62"/>
                  </a:lnTo>
                  <a:lnTo>
                    <a:pt x="137" y="62"/>
                  </a:lnTo>
                  <a:lnTo>
                    <a:pt x="141" y="61"/>
                  </a:lnTo>
                  <a:lnTo>
                    <a:pt x="143" y="60"/>
                  </a:lnTo>
                  <a:lnTo>
                    <a:pt x="145" y="57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45" y="36"/>
                  </a:lnTo>
                  <a:lnTo>
                    <a:pt x="140" y="36"/>
                  </a:lnTo>
                  <a:lnTo>
                    <a:pt x="135" y="34"/>
                  </a:lnTo>
                  <a:lnTo>
                    <a:pt x="134" y="31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18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3"/>
                  </a:lnTo>
                  <a:lnTo>
                    <a:pt x="111" y="5"/>
                  </a:lnTo>
                  <a:lnTo>
                    <a:pt x="109" y="7"/>
                  </a:lnTo>
                  <a:lnTo>
                    <a:pt x="103" y="15"/>
                  </a:lnTo>
                  <a:lnTo>
                    <a:pt x="98" y="24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6" y="43"/>
                  </a:lnTo>
                  <a:lnTo>
                    <a:pt x="82" y="45"/>
                  </a:lnTo>
                  <a:lnTo>
                    <a:pt x="79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4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653573" y="2279409"/>
              <a:ext cx="34349" cy="41119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7"/>
                </a:cxn>
                <a:cxn ang="0">
                  <a:pos x="11" y="10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2" y="23"/>
                </a:cxn>
                <a:cxn ang="0">
                  <a:pos x="1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4" y="45"/>
                </a:cxn>
                <a:cxn ang="0">
                  <a:pos x="7" y="46"/>
                </a:cxn>
                <a:cxn ang="0">
                  <a:pos x="12" y="4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45"/>
                </a:cxn>
                <a:cxn ang="0">
                  <a:pos x="29" y="38"/>
                </a:cxn>
                <a:cxn ang="0">
                  <a:pos x="33" y="25"/>
                </a:cxn>
                <a:cxn ang="0">
                  <a:pos x="39" y="12"/>
                </a:cxn>
                <a:cxn ang="0">
                  <a:pos x="40" y="8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38" y="3"/>
                </a:cxn>
                <a:cxn ang="0">
                  <a:pos x="35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</a:cxnLst>
              <a:rect l="0" t="0" r="r" b="b"/>
              <a:pathLst>
                <a:path w="41" h="51">
                  <a:moveTo>
                    <a:pt x="18" y="7"/>
                  </a:moveTo>
                  <a:lnTo>
                    <a:pt x="18" y="7"/>
                  </a:lnTo>
                  <a:lnTo>
                    <a:pt x="11" y="10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9" y="38"/>
                  </a:lnTo>
                  <a:lnTo>
                    <a:pt x="33" y="25"/>
                  </a:lnTo>
                  <a:lnTo>
                    <a:pt x="39" y="12"/>
                  </a:lnTo>
                  <a:lnTo>
                    <a:pt x="40" y="8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902193" y="2299969"/>
              <a:ext cx="63791" cy="5219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3" y="22"/>
                </a:cxn>
                <a:cxn ang="0">
                  <a:pos x="51" y="24"/>
                </a:cxn>
                <a:cxn ang="0">
                  <a:pos x="48" y="25"/>
                </a:cxn>
                <a:cxn ang="0">
                  <a:pos x="44" y="26"/>
                </a:cxn>
                <a:cxn ang="0">
                  <a:pos x="36" y="28"/>
                </a:cxn>
                <a:cxn ang="0">
                  <a:pos x="26" y="29"/>
                </a:cxn>
                <a:cxn ang="0">
                  <a:pos x="16" y="29"/>
                </a:cxn>
                <a:cxn ang="0">
                  <a:pos x="7" y="31"/>
                </a:cxn>
                <a:cxn ang="0">
                  <a:pos x="5" y="32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3" y="54"/>
                </a:cxn>
                <a:cxn ang="0">
                  <a:pos x="5" y="59"/>
                </a:cxn>
                <a:cxn ang="0">
                  <a:pos x="8" y="62"/>
                </a:cxn>
                <a:cxn ang="0">
                  <a:pos x="13" y="64"/>
                </a:cxn>
                <a:cxn ang="0">
                  <a:pos x="19" y="66"/>
                </a:cxn>
                <a:cxn ang="0">
                  <a:pos x="29" y="67"/>
                </a:cxn>
                <a:cxn ang="0">
                  <a:pos x="29" y="67"/>
                </a:cxn>
                <a:cxn ang="0">
                  <a:pos x="43" y="66"/>
                </a:cxn>
                <a:cxn ang="0">
                  <a:pos x="54" y="63"/>
                </a:cxn>
                <a:cxn ang="0">
                  <a:pos x="63" y="59"/>
                </a:cxn>
                <a:cxn ang="0">
                  <a:pos x="69" y="53"/>
                </a:cxn>
                <a:cxn ang="0">
                  <a:pos x="75" y="46"/>
                </a:cxn>
                <a:cxn ang="0">
                  <a:pos x="77" y="37"/>
                </a:cxn>
                <a:cxn ang="0">
                  <a:pos x="80" y="26"/>
                </a:cxn>
                <a:cxn ang="0">
                  <a:pos x="80" y="15"/>
                </a:cxn>
                <a:cxn ang="0">
                  <a:pos x="80" y="15"/>
                </a:cxn>
                <a:cxn ang="0">
                  <a:pos x="80" y="10"/>
                </a:cxn>
                <a:cxn ang="0">
                  <a:pos x="77" y="6"/>
                </a:cxn>
                <a:cxn ang="0">
                  <a:pos x="75" y="3"/>
                </a:cxn>
                <a:cxn ang="0">
                  <a:pos x="72" y="2"/>
                </a:cxn>
                <a:cxn ang="0">
                  <a:pos x="6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80" h="67">
                  <a:moveTo>
                    <a:pt x="54" y="0"/>
                  </a:move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22"/>
                  </a:lnTo>
                  <a:lnTo>
                    <a:pt x="51" y="24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36" y="28"/>
                  </a:lnTo>
                  <a:lnTo>
                    <a:pt x="26" y="29"/>
                  </a:lnTo>
                  <a:lnTo>
                    <a:pt x="16" y="29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13" y="64"/>
                  </a:lnTo>
                  <a:lnTo>
                    <a:pt x="19" y="66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43" y="66"/>
                  </a:lnTo>
                  <a:lnTo>
                    <a:pt x="54" y="63"/>
                  </a:lnTo>
                  <a:lnTo>
                    <a:pt x="63" y="59"/>
                  </a:lnTo>
                  <a:lnTo>
                    <a:pt x="69" y="53"/>
                  </a:lnTo>
                  <a:lnTo>
                    <a:pt x="75" y="46"/>
                  </a:lnTo>
                  <a:lnTo>
                    <a:pt x="77" y="37"/>
                  </a:lnTo>
                  <a:lnTo>
                    <a:pt x="80" y="26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0"/>
                  </a:lnTo>
                  <a:lnTo>
                    <a:pt x="77" y="6"/>
                  </a:lnTo>
                  <a:lnTo>
                    <a:pt x="75" y="3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813868" y="2306295"/>
              <a:ext cx="71969" cy="63261"/>
            </a:xfrm>
            <a:custGeom>
              <a:avLst/>
              <a:gdLst/>
              <a:ahLst/>
              <a:cxnLst>
                <a:cxn ang="0">
                  <a:pos x="42" y="81"/>
                </a:cxn>
                <a:cxn ang="0">
                  <a:pos x="42" y="81"/>
                </a:cxn>
                <a:cxn ang="0">
                  <a:pos x="34" y="79"/>
                </a:cxn>
                <a:cxn ang="0">
                  <a:pos x="26" y="78"/>
                </a:cxn>
                <a:cxn ang="0">
                  <a:pos x="19" y="76"/>
                </a:cxn>
                <a:cxn ang="0">
                  <a:pos x="13" y="73"/>
                </a:cxn>
                <a:cxn ang="0">
                  <a:pos x="8" y="68"/>
                </a:cxn>
                <a:cxn ang="0">
                  <a:pos x="4" y="63"/>
                </a:cxn>
                <a:cxn ang="0">
                  <a:pos x="1" y="58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46"/>
                </a:cxn>
                <a:cxn ang="0">
                  <a:pos x="4" y="38"/>
                </a:cxn>
                <a:cxn ang="0">
                  <a:pos x="9" y="21"/>
                </a:cxn>
                <a:cxn ang="0">
                  <a:pos x="14" y="13"/>
                </a:cxn>
                <a:cxn ang="0">
                  <a:pos x="17" y="6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6" y="3"/>
                </a:cxn>
                <a:cxn ang="0">
                  <a:pos x="40" y="6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7" y="13"/>
                </a:cxn>
                <a:cxn ang="0">
                  <a:pos x="51" y="16"/>
                </a:cxn>
                <a:cxn ang="0">
                  <a:pos x="55" y="17"/>
                </a:cxn>
                <a:cxn ang="0">
                  <a:pos x="61" y="17"/>
                </a:cxn>
                <a:cxn ang="0">
                  <a:pos x="74" y="16"/>
                </a:cxn>
                <a:cxn ang="0">
                  <a:pos x="85" y="14"/>
                </a:cxn>
                <a:cxn ang="0">
                  <a:pos x="85" y="14"/>
                </a:cxn>
                <a:cxn ang="0">
                  <a:pos x="89" y="30"/>
                </a:cxn>
                <a:cxn ang="0">
                  <a:pos x="89" y="44"/>
                </a:cxn>
                <a:cxn ang="0">
                  <a:pos x="88" y="50"/>
                </a:cxn>
                <a:cxn ang="0">
                  <a:pos x="87" y="54"/>
                </a:cxn>
                <a:cxn ang="0">
                  <a:pos x="84" y="60"/>
                </a:cxn>
                <a:cxn ang="0">
                  <a:pos x="82" y="63"/>
                </a:cxn>
                <a:cxn ang="0">
                  <a:pos x="78" y="68"/>
                </a:cxn>
                <a:cxn ang="0">
                  <a:pos x="75" y="71"/>
                </a:cxn>
                <a:cxn ang="0">
                  <a:pos x="70" y="74"/>
                </a:cxn>
                <a:cxn ang="0">
                  <a:pos x="66" y="76"/>
                </a:cxn>
                <a:cxn ang="0">
                  <a:pos x="54" y="79"/>
                </a:cxn>
                <a:cxn ang="0">
                  <a:pos x="42" y="81"/>
                </a:cxn>
                <a:cxn ang="0">
                  <a:pos x="42" y="81"/>
                </a:cxn>
                <a:cxn ang="0">
                  <a:pos x="42" y="81"/>
                </a:cxn>
              </a:cxnLst>
              <a:rect l="0" t="0" r="r" b="b"/>
              <a:pathLst>
                <a:path w="89" h="81">
                  <a:moveTo>
                    <a:pt x="42" y="81"/>
                  </a:moveTo>
                  <a:lnTo>
                    <a:pt x="42" y="81"/>
                  </a:lnTo>
                  <a:lnTo>
                    <a:pt x="34" y="79"/>
                  </a:lnTo>
                  <a:lnTo>
                    <a:pt x="26" y="78"/>
                  </a:lnTo>
                  <a:lnTo>
                    <a:pt x="19" y="76"/>
                  </a:lnTo>
                  <a:lnTo>
                    <a:pt x="13" y="73"/>
                  </a:lnTo>
                  <a:lnTo>
                    <a:pt x="8" y="68"/>
                  </a:lnTo>
                  <a:lnTo>
                    <a:pt x="4" y="63"/>
                  </a:lnTo>
                  <a:lnTo>
                    <a:pt x="1" y="5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38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7" y="6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13"/>
                  </a:lnTo>
                  <a:lnTo>
                    <a:pt x="51" y="16"/>
                  </a:lnTo>
                  <a:lnTo>
                    <a:pt x="55" y="17"/>
                  </a:lnTo>
                  <a:lnTo>
                    <a:pt x="61" y="17"/>
                  </a:lnTo>
                  <a:lnTo>
                    <a:pt x="74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9" y="30"/>
                  </a:lnTo>
                  <a:lnTo>
                    <a:pt x="89" y="44"/>
                  </a:lnTo>
                  <a:lnTo>
                    <a:pt x="88" y="50"/>
                  </a:lnTo>
                  <a:lnTo>
                    <a:pt x="87" y="54"/>
                  </a:lnTo>
                  <a:lnTo>
                    <a:pt x="84" y="60"/>
                  </a:lnTo>
                  <a:lnTo>
                    <a:pt x="82" y="63"/>
                  </a:lnTo>
                  <a:lnTo>
                    <a:pt x="78" y="68"/>
                  </a:lnTo>
                  <a:lnTo>
                    <a:pt x="75" y="71"/>
                  </a:lnTo>
                  <a:lnTo>
                    <a:pt x="70" y="74"/>
                  </a:lnTo>
                  <a:lnTo>
                    <a:pt x="66" y="76"/>
                  </a:lnTo>
                  <a:lnTo>
                    <a:pt x="54" y="79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8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746806" y="2328436"/>
              <a:ext cx="52341" cy="49027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56" y="11"/>
                </a:cxn>
                <a:cxn ang="0">
                  <a:pos x="53" y="11"/>
                </a:cxn>
                <a:cxn ang="0">
                  <a:pos x="51" y="9"/>
                </a:cxn>
                <a:cxn ang="0">
                  <a:pos x="48" y="6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8" y="1"/>
                </a:cxn>
                <a:cxn ang="0">
                  <a:pos x="34" y="2"/>
                </a:cxn>
                <a:cxn ang="0">
                  <a:pos x="26" y="6"/>
                </a:cxn>
                <a:cxn ang="0">
                  <a:pos x="19" y="11"/>
                </a:cxn>
                <a:cxn ang="0">
                  <a:pos x="13" y="18"/>
                </a:cxn>
                <a:cxn ang="0">
                  <a:pos x="8" y="25"/>
                </a:cxn>
                <a:cxn ang="0">
                  <a:pos x="4" y="32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3" y="56"/>
                </a:cxn>
                <a:cxn ang="0">
                  <a:pos x="7" y="61"/>
                </a:cxn>
                <a:cxn ang="0">
                  <a:pos x="9" y="62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8" y="62"/>
                </a:cxn>
                <a:cxn ang="0">
                  <a:pos x="24" y="58"/>
                </a:cxn>
                <a:cxn ang="0">
                  <a:pos x="28" y="55"/>
                </a:cxn>
                <a:cxn ang="0">
                  <a:pos x="33" y="52"/>
                </a:cxn>
                <a:cxn ang="0">
                  <a:pos x="38" y="48"/>
                </a:cxn>
                <a:cxn ang="0">
                  <a:pos x="43" y="44"/>
                </a:cxn>
                <a:cxn ang="0">
                  <a:pos x="49" y="41"/>
                </a:cxn>
                <a:cxn ang="0">
                  <a:pos x="56" y="41"/>
                </a:cxn>
                <a:cxn ang="0">
                  <a:pos x="56" y="41"/>
                </a:cxn>
                <a:cxn ang="0">
                  <a:pos x="58" y="39"/>
                </a:cxn>
                <a:cxn ang="0">
                  <a:pos x="61" y="37"/>
                </a:cxn>
                <a:cxn ang="0">
                  <a:pos x="62" y="33"/>
                </a:cxn>
                <a:cxn ang="0">
                  <a:pos x="63" y="30"/>
                </a:cxn>
                <a:cxn ang="0">
                  <a:pos x="63" y="3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56" y="11"/>
                </a:cxn>
                <a:cxn ang="0">
                  <a:pos x="56" y="11"/>
                </a:cxn>
                <a:cxn ang="0">
                  <a:pos x="56" y="11"/>
                </a:cxn>
              </a:cxnLst>
              <a:rect l="0" t="0" r="r" b="b"/>
              <a:pathLst>
                <a:path w="63" h="62">
                  <a:moveTo>
                    <a:pt x="56" y="11"/>
                  </a:moveTo>
                  <a:lnTo>
                    <a:pt x="56" y="11"/>
                  </a:lnTo>
                  <a:lnTo>
                    <a:pt x="53" y="11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9" y="11"/>
                  </a:lnTo>
                  <a:lnTo>
                    <a:pt x="13" y="18"/>
                  </a:lnTo>
                  <a:lnTo>
                    <a:pt x="8" y="25"/>
                  </a:lnTo>
                  <a:lnTo>
                    <a:pt x="4" y="32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6"/>
                  </a:lnTo>
                  <a:lnTo>
                    <a:pt x="7" y="61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8" y="62"/>
                  </a:lnTo>
                  <a:lnTo>
                    <a:pt x="24" y="58"/>
                  </a:lnTo>
                  <a:lnTo>
                    <a:pt x="28" y="55"/>
                  </a:lnTo>
                  <a:lnTo>
                    <a:pt x="33" y="52"/>
                  </a:lnTo>
                  <a:lnTo>
                    <a:pt x="38" y="48"/>
                  </a:lnTo>
                  <a:lnTo>
                    <a:pt x="43" y="44"/>
                  </a:lnTo>
                  <a:lnTo>
                    <a:pt x="49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8" y="39"/>
                  </a:lnTo>
                  <a:lnTo>
                    <a:pt x="61" y="37"/>
                  </a:lnTo>
                  <a:lnTo>
                    <a:pt x="62" y="33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714093" y="2328436"/>
              <a:ext cx="42527" cy="3953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5" y="44"/>
                </a:cxn>
                <a:cxn ang="0">
                  <a:pos x="8" y="47"/>
                </a:cxn>
                <a:cxn ang="0">
                  <a:pos x="12" y="48"/>
                </a:cxn>
                <a:cxn ang="0">
                  <a:pos x="12" y="48"/>
                </a:cxn>
                <a:cxn ang="0">
                  <a:pos x="15" y="46"/>
                </a:cxn>
                <a:cxn ang="0">
                  <a:pos x="22" y="40"/>
                </a:cxn>
                <a:cxn ang="0">
                  <a:pos x="30" y="33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1" y="2"/>
                </a:cxn>
                <a:cxn ang="0">
                  <a:pos x="25" y="6"/>
                </a:cxn>
                <a:cxn ang="0">
                  <a:pos x="18" y="10"/>
                </a:cxn>
                <a:cxn ang="0">
                  <a:pos x="11" y="15"/>
                </a:cxn>
                <a:cxn ang="0">
                  <a:pos x="5" y="22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52" h="48">
                  <a:moveTo>
                    <a:pt x="0" y="33"/>
                  </a:moveTo>
                  <a:lnTo>
                    <a:pt x="0" y="33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6"/>
                  </a:lnTo>
                  <a:lnTo>
                    <a:pt x="22" y="40"/>
                  </a:lnTo>
                  <a:lnTo>
                    <a:pt x="30" y="33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1" y="8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8" y="10"/>
                  </a:lnTo>
                  <a:lnTo>
                    <a:pt x="11" y="15"/>
                  </a:lnTo>
                  <a:lnTo>
                    <a:pt x="5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777883" y="2396441"/>
              <a:ext cx="21264" cy="205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5" y="24"/>
                </a:cxn>
                <a:cxn ang="0">
                  <a:pos x="19" y="24"/>
                </a:cxn>
                <a:cxn ang="0">
                  <a:pos x="21" y="22"/>
                </a:cxn>
                <a:cxn ang="0">
                  <a:pos x="23" y="21"/>
                </a:cxn>
                <a:cxn ang="0">
                  <a:pos x="26" y="16"/>
                </a:cxn>
                <a:cxn ang="0">
                  <a:pos x="27" y="10"/>
                </a:cxn>
                <a:cxn ang="0">
                  <a:pos x="27" y="10"/>
                </a:cxn>
                <a:cxn ang="0">
                  <a:pos x="26" y="8"/>
                </a:cxn>
                <a:cxn ang="0">
                  <a:pos x="23" y="5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7" h="25">
                  <a:moveTo>
                    <a:pt x="20" y="0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6" y="16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746806" y="2222475"/>
              <a:ext cx="52341" cy="72750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45" y="26"/>
                </a:cxn>
                <a:cxn ang="0">
                  <a:pos x="35" y="25"/>
                </a:cxn>
                <a:cxn ang="0">
                  <a:pos x="28" y="22"/>
                </a:cxn>
                <a:cxn ang="0">
                  <a:pos x="24" y="18"/>
                </a:cxn>
                <a:cxn ang="0">
                  <a:pos x="20" y="13"/>
                </a:cxn>
                <a:cxn ang="0">
                  <a:pos x="17" y="8"/>
                </a:cxn>
                <a:cxn ang="0">
                  <a:pos x="13" y="5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22"/>
                </a:cxn>
                <a:cxn ang="0">
                  <a:pos x="3" y="35"/>
                </a:cxn>
                <a:cxn ang="0">
                  <a:pos x="8" y="48"/>
                </a:cxn>
                <a:cxn ang="0">
                  <a:pos x="12" y="61"/>
                </a:cxn>
                <a:cxn ang="0">
                  <a:pos x="19" y="74"/>
                </a:cxn>
                <a:cxn ang="0">
                  <a:pos x="26" y="83"/>
                </a:cxn>
                <a:cxn ang="0">
                  <a:pos x="31" y="86"/>
                </a:cxn>
                <a:cxn ang="0">
                  <a:pos x="35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45" y="92"/>
                </a:cxn>
                <a:cxn ang="0">
                  <a:pos x="56" y="92"/>
                </a:cxn>
                <a:cxn ang="0">
                  <a:pos x="56" y="92"/>
                </a:cxn>
                <a:cxn ang="0">
                  <a:pos x="56" y="85"/>
                </a:cxn>
                <a:cxn ang="0">
                  <a:pos x="59" y="81"/>
                </a:cxn>
                <a:cxn ang="0">
                  <a:pos x="62" y="76"/>
                </a:cxn>
                <a:cxn ang="0">
                  <a:pos x="63" y="69"/>
                </a:cxn>
                <a:cxn ang="0">
                  <a:pos x="63" y="69"/>
                </a:cxn>
                <a:cxn ang="0">
                  <a:pos x="62" y="66"/>
                </a:cxn>
                <a:cxn ang="0">
                  <a:pos x="59" y="61"/>
                </a:cxn>
                <a:cxn ang="0">
                  <a:pos x="56" y="55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57" y="44"/>
                </a:cxn>
                <a:cxn ang="0">
                  <a:pos x="58" y="40"/>
                </a:cxn>
                <a:cxn ang="0">
                  <a:pos x="59" y="37"/>
                </a:cxn>
                <a:cxn ang="0">
                  <a:pos x="59" y="37"/>
                </a:cxn>
                <a:cxn ang="0">
                  <a:pos x="58" y="33"/>
                </a:cxn>
                <a:cxn ang="0">
                  <a:pos x="57" y="31"/>
                </a:cxn>
                <a:cxn ang="0">
                  <a:pos x="55" y="29"/>
                </a:cxn>
                <a:cxn ang="0">
                  <a:pos x="51" y="28"/>
                </a:cxn>
                <a:cxn ang="0">
                  <a:pos x="47" y="26"/>
                </a:cxn>
                <a:cxn ang="0">
                  <a:pos x="45" y="26"/>
                </a:cxn>
                <a:cxn ang="0">
                  <a:pos x="45" y="26"/>
                </a:cxn>
                <a:cxn ang="0">
                  <a:pos x="45" y="26"/>
                </a:cxn>
              </a:cxnLst>
              <a:rect l="0" t="0" r="r" b="b"/>
              <a:pathLst>
                <a:path w="63" h="92">
                  <a:moveTo>
                    <a:pt x="45" y="26"/>
                  </a:moveTo>
                  <a:lnTo>
                    <a:pt x="45" y="26"/>
                  </a:lnTo>
                  <a:lnTo>
                    <a:pt x="35" y="25"/>
                  </a:lnTo>
                  <a:lnTo>
                    <a:pt x="28" y="22"/>
                  </a:lnTo>
                  <a:lnTo>
                    <a:pt x="24" y="18"/>
                  </a:lnTo>
                  <a:lnTo>
                    <a:pt x="20" y="13"/>
                  </a:lnTo>
                  <a:lnTo>
                    <a:pt x="17" y="8"/>
                  </a:lnTo>
                  <a:lnTo>
                    <a:pt x="13" y="5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22"/>
                  </a:lnTo>
                  <a:lnTo>
                    <a:pt x="3" y="35"/>
                  </a:lnTo>
                  <a:lnTo>
                    <a:pt x="8" y="48"/>
                  </a:lnTo>
                  <a:lnTo>
                    <a:pt x="12" y="61"/>
                  </a:lnTo>
                  <a:lnTo>
                    <a:pt x="19" y="74"/>
                  </a:lnTo>
                  <a:lnTo>
                    <a:pt x="26" y="83"/>
                  </a:lnTo>
                  <a:lnTo>
                    <a:pt x="31" y="86"/>
                  </a:lnTo>
                  <a:lnTo>
                    <a:pt x="35" y="90"/>
                  </a:lnTo>
                  <a:lnTo>
                    <a:pt x="40" y="91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5"/>
                  </a:lnTo>
                  <a:lnTo>
                    <a:pt x="59" y="81"/>
                  </a:lnTo>
                  <a:lnTo>
                    <a:pt x="62" y="76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6"/>
                  </a:lnTo>
                  <a:lnTo>
                    <a:pt x="59" y="61"/>
                  </a:lnTo>
                  <a:lnTo>
                    <a:pt x="56" y="55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7" y="44"/>
                  </a:lnTo>
                  <a:lnTo>
                    <a:pt x="58" y="40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8" y="33"/>
                  </a:lnTo>
                  <a:lnTo>
                    <a:pt x="57" y="31"/>
                  </a:lnTo>
                  <a:lnTo>
                    <a:pt x="55" y="29"/>
                  </a:lnTo>
                  <a:lnTo>
                    <a:pt x="51" y="28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784426" y="2189263"/>
              <a:ext cx="62155" cy="41119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33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11" y="46"/>
                </a:cxn>
                <a:cxn ang="0">
                  <a:pos x="14" y="49"/>
                </a:cxn>
                <a:cxn ang="0">
                  <a:pos x="20" y="50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29" y="50"/>
                </a:cxn>
                <a:cxn ang="0">
                  <a:pos x="33" y="48"/>
                </a:cxn>
                <a:cxn ang="0">
                  <a:pos x="35" y="46"/>
                </a:cxn>
                <a:cxn ang="0">
                  <a:pos x="38" y="42"/>
                </a:cxn>
                <a:cxn ang="0">
                  <a:pos x="40" y="35"/>
                </a:cxn>
                <a:cxn ang="0">
                  <a:pos x="41" y="33"/>
                </a:cxn>
                <a:cxn ang="0">
                  <a:pos x="43" y="33"/>
                </a:cxn>
                <a:cxn ang="0">
                  <a:pos x="43" y="33"/>
                </a:cxn>
                <a:cxn ang="0">
                  <a:pos x="65" y="33"/>
                </a:cxn>
                <a:cxn ang="0">
                  <a:pos x="65" y="33"/>
                </a:cxn>
                <a:cxn ang="0">
                  <a:pos x="69" y="32"/>
                </a:cxn>
                <a:cxn ang="0">
                  <a:pos x="72" y="31"/>
                </a:cxn>
                <a:cxn ang="0">
                  <a:pos x="74" y="28"/>
                </a:cxn>
                <a:cxn ang="0">
                  <a:pos x="75" y="26"/>
                </a:cxn>
                <a:cxn ang="0">
                  <a:pos x="75" y="23"/>
                </a:cxn>
                <a:cxn ang="0">
                  <a:pos x="77" y="18"/>
                </a:cxn>
                <a:cxn ang="0">
                  <a:pos x="77" y="18"/>
                </a:cxn>
                <a:cxn ang="0">
                  <a:pos x="75" y="10"/>
                </a:cxn>
                <a:cxn ang="0">
                  <a:pos x="72" y="4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4" y="7"/>
                </a:cxn>
                <a:cxn ang="0">
                  <a:pos x="51" y="14"/>
                </a:cxn>
                <a:cxn ang="0">
                  <a:pos x="50" y="22"/>
                </a:cxn>
                <a:cxn ang="0">
                  <a:pos x="50" y="22"/>
                </a:cxn>
                <a:cxn ang="0">
                  <a:pos x="47" y="22"/>
                </a:cxn>
                <a:cxn ang="0">
                  <a:pos x="43" y="19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</a:cxnLst>
              <a:rect l="0" t="0" r="r" b="b"/>
              <a:pathLst>
                <a:path w="77" h="52">
                  <a:moveTo>
                    <a:pt x="35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1" y="46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8" y="42"/>
                  </a:lnTo>
                  <a:lnTo>
                    <a:pt x="40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9" y="32"/>
                  </a:lnTo>
                  <a:lnTo>
                    <a:pt x="72" y="31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5" y="23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5" y="10"/>
                  </a:lnTo>
                  <a:lnTo>
                    <a:pt x="72" y="4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4" y="7"/>
                  </a:lnTo>
                  <a:lnTo>
                    <a:pt x="51" y="1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19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859666" y="2279409"/>
              <a:ext cx="35985" cy="205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2" y="23"/>
                </a:cxn>
                <a:cxn ang="0">
                  <a:pos x="18" y="25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41" y="16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" h="25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19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1" y="16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946356" y="2209822"/>
              <a:ext cx="19628" cy="33212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24"/>
                </a:cxn>
                <a:cxn ang="0">
                  <a:pos x="4" y="32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7" y="40"/>
                </a:cxn>
                <a:cxn ang="0">
                  <a:pos x="20" y="37"/>
                </a:cxn>
                <a:cxn ang="0">
                  <a:pos x="22" y="32"/>
                </a:cxn>
                <a:cxn ang="0">
                  <a:pos x="25" y="28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26" h="41">
                  <a:moveTo>
                    <a:pt x="26" y="1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4"/>
                  </a:lnTo>
                  <a:lnTo>
                    <a:pt x="4" y="32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7" y="40"/>
                  </a:lnTo>
                  <a:lnTo>
                    <a:pt x="20" y="37"/>
                  </a:lnTo>
                  <a:lnTo>
                    <a:pt x="22" y="32"/>
                  </a:lnTo>
                  <a:lnTo>
                    <a:pt x="25" y="28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867845" y="2163958"/>
              <a:ext cx="27806" cy="20560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21" y="3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8" y="22"/>
                </a:cxn>
                <a:cxn ang="0">
                  <a:pos x="14" y="26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24" y="26"/>
                </a:cxn>
                <a:cxn ang="0">
                  <a:pos x="29" y="23"/>
                </a:cxn>
                <a:cxn ang="0">
                  <a:pos x="32" y="20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9" y="5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33" h="27">
                  <a:moveTo>
                    <a:pt x="26" y="4"/>
                  </a:moveTo>
                  <a:lnTo>
                    <a:pt x="26" y="4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4" y="26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855585" y="4469810"/>
              <a:ext cx="62155" cy="4270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0" y="11"/>
                </a:cxn>
                <a:cxn ang="0">
                  <a:pos x="5" y="14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7" y="50"/>
                </a:cxn>
                <a:cxn ang="0">
                  <a:pos x="37" y="52"/>
                </a:cxn>
                <a:cxn ang="0">
                  <a:pos x="45" y="53"/>
                </a:cxn>
                <a:cxn ang="0">
                  <a:pos x="53" y="53"/>
                </a:cxn>
                <a:cxn ang="0">
                  <a:pos x="60" y="50"/>
                </a:cxn>
                <a:cxn ang="0">
                  <a:pos x="68" y="45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72" y="33"/>
                </a:cxn>
                <a:cxn ang="0">
                  <a:pos x="66" y="28"/>
                </a:cxn>
                <a:cxn ang="0">
                  <a:pos x="53" y="20"/>
                </a:cxn>
                <a:cxn ang="0">
                  <a:pos x="43" y="12"/>
                </a:cxn>
                <a:cxn ang="0">
                  <a:pos x="37" y="7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78" h="53">
                  <a:moveTo>
                    <a:pt x="33" y="0"/>
                  </a:moveTo>
                  <a:lnTo>
                    <a:pt x="33" y="0"/>
                  </a:lnTo>
                  <a:lnTo>
                    <a:pt x="15" y="7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7" y="50"/>
                  </a:lnTo>
                  <a:lnTo>
                    <a:pt x="37" y="52"/>
                  </a:lnTo>
                  <a:lnTo>
                    <a:pt x="45" y="53"/>
                  </a:lnTo>
                  <a:lnTo>
                    <a:pt x="53" y="53"/>
                  </a:lnTo>
                  <a:lnTo>
                    <a:pt x="60" y="50"/>
                  </a:lnTo>
                  <a:lnTo>
                    <a:pt x="6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2" y="33"/>
                  </a:lnTo>
                  <a:lnTo>
                    <a:pt x="66" y="28"/>
                  </a:lnTo>
                  <a:lnTo>
                    <a:pt x="53" y="20"/>
                  </a:lnTo>
                  <a:lnTo>
                    <a:pt x="43" y="12"/>
                  </a:lnTo>
                  <a:lnTo>
                    <a:pt x="37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293942" y="2991092"/>
              <a:ext cx="42527" cy="102799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" y="27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40" y="51"/>
                </a:cxn>
                <a:cxn ang="0">
                  <a:pos x="40" y="51"/>
                </a:cxn>
                <a:cxn ang="0">
                  <a:pos x="41" y="60"/>
                </a:cxn>
                <a:cxn ang="0">
                  <a:pos x="42" y="70"/>
                </a:cxn>
                <a:cxn ang="0">
                  <a:pos x="47" y="93"/>
                </a:cxn>
                <a:cxn ang="0">
                  <a:pos x="50" y="113"/>
                </a:cxn>
                <a:cxn ang="0">
                  <a:pos x="51" y="121"/>
                </a:cxn>
                <a:cxn ang="0">
                  <a:pos x="50" y="128"/>
                </a:cxn>
                <a:cxn ang="0">
                  <a:pos x="50" y="128"/>
                </a:cxn>
                <a:cxn ang="0">
                  <a:pos x="48" y="127"/>
                </a:cxn>
                <a:cxn ang="0">
                  <a:pos x="46" y="124"/>
                </a:cxn>
                <a:cxn ang="0">
                  <a:pos x="40" y="113"/>
                </a:cxn>
                <a:cxn ang="0">
                  <a:pos x="40" y="113"/>
                </a:cxn>
                <a:cxn ang="0">
                  <a:pos x="38" y="107"/>
                </a:cxn>
                <a:cxn ang="0">
                  <a:pos x="33" y="102"/>
                </a:cxn>
                <a:cxn ang="0">
                  <a:pos x="24" y="92"/>
                </a:cxn>
                <a:cxn ang="0">
                  <a:pos x="19" y="87"/>
                </a:cxn>
                <a:cxn ang="0">
                  <a:pos x="15" y="82"/>
                </a:cxn>
                <a:cxn ang="0">
                  <a:pos x="11" y="78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0" y="73"/>
                </a:cxn>
              </a:cxnLst>
              <a:rect l="0" t="0" r="r" b="b"/>
              <a:pathLst>
                <a:path w="51" h="128">
                  <a:moveTo>
                    <a:pt x="10" y="73"/>
                  </a:move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1" y="60"/>
                  </a:lnTo>
                  <a:lnTo>
                    <a:pt x="42" y="70"/>
                  </a:lnTo>
                  <a:lnTo>
                    <a:pt x="47" y="93"/>
                  </a:lnTo>
                  <a:lnTo>
                    <a:pt x="50" y="113"/>
                  </a:lnTo>
                  <a:lnTo>
                    <a:pt x="51" y="121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48" y="127"/>
                  </a:lnTo>
                  <a:lnTo>
                    <a:pt x="46" y="124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38" y="107"/>
                  </a:lnTo>
                  <a:lnTo>
                    <a:pt x="33" y="102"/>
                  </a:lnTo>
                  <a:lnTo>
                    <a:pt x="24" y="92"/>
                  </a:lnTo>
                  <a:lnTo>
                    <a:pt x="19" y="87"/>
                  </a:lnTo>
                  <a:lnTo>
                    <a:pt x="15" y="82"/>
                  </a:lnTo>
                  <a:lnTo>
                    <a:pt x="11" y="78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412107" y="4490370"/>
              <a:ext cx="618280" cy="729079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885424" y="2866152"/>
              <a:ext cx="502148" cy="634188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038565" y="3119195"/>
              <a:ext cx="258434" cy="360586"/>
            </a:xfrm>
            <a:custGeom>
              <a:avLst/>
              <a:gdLst/>
              <a:ahLst/>
              <a:cxnLst>
                <a:cxn ang="0">
                  <a:pos x="218" y="8"/>
                </a:cxn>
                <a:cxn ang="0">
                  <a:pos x="199" y="0"/>
                </a:cxn>
                <a:cxn ang="0">
                  <a:pos x="185" y="40"/>
                </a:cxn>
                <a:cxn ang="0">
                  <a:pos x="176" y="50"/>
                </a:cxn>
                <a:cxn ang="0">
                  <a:pos x="154" y="39"/>
                </a:cxn>
                <a:cxn ang="0">
                  <a:pos x="144" y="38"/>
                </a:cxn>
                <a:cxn ang="0">
                  <a:pos x="119" y="55"/>
                </a:cxn>
                <a:cxn ang="0">
                  <a:pos x="130" y="73"/>
                </a:cxn>
                <a:cxn ang="0">
                  <a:pos x="144" y="88"/>
                </a:cxn>
                <a:cxn ang="0">
                  <a:pos x="114" y="94"/>
                </a:cxn>
                <a:cxn ang="0">
                  <a:pos x="100" y="103"/>
                </a:cxn>
                <a:cxn ang="0">
                  <a:pos x="95" y="115"/>
                </a:cxn>
                <a:cxn ang="0">
                  <a:pos x="86" y="137"/>
                </a:cxn>
                <a:cxn ang="0">
                  <a:pos x="74" y="140"/>
                </a:cxn>
                <a:cxn ang="0">
                  <a:pos x="61" y="133"/>
                </a:cxn>
                <a:cxn ang="0">
                  <a:pos x="49" y="118"/>
                </a:cxn>
                <a:cxn ang="0">
                  <a:pos x="39" y="118"/>
                </a:cxn>
                <a:cxn ang="0">
                  <a:pos x="26" y="124"/>
                </a:cxn>
                <a:cxn ang="0">
                  <a:pos x="7" y="150"/>
                </a:cxn>
                <a:cxn ang="0">
                  <a:pos x="0" y="184"/>
                </a:cxn>
                <a:cxn ang="0">
                  <a:pos x="2" y="199"/>
                </a:cxn>
                <a:cxn ang="0">
                  <a:pos x="13" y="217"/>
                </a:cxn>
                <a:cxn ang="0">
                  <a:pos x="40" y="238"/>
                </a:cxn>
                <a:cxn ang="0">
                  <a:pos x="70" y="250"/>
                </a:cxn>
                <a:cxn ang="0">
                  <a:pos x="68" y="270"/>
                </a:cxn>
                <a:cxn ang="0">
                  <a:pos x="70" y="285"/>
                </a:cxn>
                <a:cxn ang="0">
                  <a:pos x="70" y="298"/>
                </a:cxn>
                <a:cxn ang="0">
                  <a:pos x="61" y="313"/>
                </a:cxn>
                <a:cxn ang="0">
                  <a:pos x="46" y="325"/>
                </a:cxn>
                <a:cxn ang="0">
                  <a:pos x="42" y="338"/>
                </a:cxn>
                <a:cxn ang="0">
                  <a:pos x="45" y="360"/>
                </a:cxn>
                <a:cxn ang="0">
                  <a:pos x="62" y="387"/>
                </a:cxn>
                <a:cxn ang="0">
                  <a:pos x="90" y="410"/>
                </a:cxn>
                <a:cxn ang="0">
                  <a:pos x="153" y="446"/>
                </a:cxn>
                <a:cxn ang="0">
                  <a:pos x="191" y="455"/>
                </a:cxn>
                <a:cxn ang="0">
                  <a:pos x="185" y="423"/>
                </a:cxn>
                <a:cxn ang="0">
                  <a:pos x="175" y="362"/>
                </a:cxn>
                <a:cxn ang="0">
                  <a:pos x="174" y="323"/>
                </a:cxn>
                <a:cxn ang="0">
                  <a:pos x="179" y="261"/>
                </a:cxn>
                <a:cxn ang="0">
                  <a:pos x="194" y="216"/>
                </a:cxn>
                <a:cxn ang="0">
                  <a:pos x="217" y="183"/>
                </a:cxn>
                <a:cxn ang="0">
                  <a:pos x="265" y="138"/>
                </a:cxn>
                <a:cxn ang="0">
                  <a:pos x="282" y="115"/>
                </a:cxn>
                <a:cxn ang="0">
                  <a:pos x="276" y="107"/>
                </a:cxn>
                <a:cxn ang="0">
                  <a:pos x="310" y="95"/>
                </a:cxn>
                <a:cxn ang="0">
                  <a:pos x="310" y="84"/>
                </a:cxn>
                <a:cxn ang="0">
                  <a:pos x="284" y="55"/>
                </a:cxn>
                <a:cxn ang="0">
                  <a:pos x="273" y="26"/>
                </a:cxn>
                <a:cxn ang="0">
                  <a:pos x="258" y="24"/>
                </a:cxn>
                <a:cxn ang="0">
                  <a:pos x="227" y="13"/>
                </a:cxn>
                <a:cxn ang="0">
                  <a:pos x="226" y="11"/>
                </a:cxn>
              </a:cxnLst>
              <a:rect l="0" t="0" r="r" b="b"/>
              <a:pathLst>
                <a:path w="317" h="455">
                  <a:moveTo>
                    <a:pt x="226" y="11"/>
                  </a:moveTo>
                  <a:lnTo>
                    <a:pt x="226" y="11"/>
                  </a:lnTo>
                  <a:lnTo>
                    <a:pt x="218" y="8"/>
                  </a:lnTo>
                  <a:lnTo>
                    <a:pt x="212" y="4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5" y="15"/>
                  </a:lnTo>
                  <a:lnTo>
                    <a:pt x="190" y="27"/>
                  </a:lnTo>
                  <a:lnTo>
                    <a:pt x="185" y="40"/>
                  </a:lnTo>
                  <a:lnTo>
                    <a:pt x="181" y="51"/>
                  </a:lnTo>
                  <a:lnTo>
                    <a:pt x="181" y="51"/>
                  </a:lnTo>
                  <a:lnTo>
                    <a:pt x="176" y="50"/>
                  </a:lnTo>
                  <a:lnTo>
                    <a:pt x="172" y="48"/>
                  </a:lnTo>
                  <a:lnTo>
                    <a:pt x="162" y="43"/>
                  </a:lnTo>
                  <a:lnTo>
                    <a:pt x="154" y="39"/>
                  </a:lnTo>
                  <a:lnTo>
                    <a:pt x="150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19" y="38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24" y="65"/>
                  </a:lnTo>
                  <a:lnTo>
                    <a:pt x="130" y="73"/>
                  </a:lnTo>
                  <a:lnTo>
                    <a:pt x="136" y="80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35" y="89"/>
                  </a:lnTo>
                  <a:lnTo>
                    <a:pt x="121" y="92"/>
                  </a:lnTo>
                  <a:lnTo>
                    <a:pt x="114" y="94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97" y="109"/>
                  </a:lnTo>
                  <a:lnTo>
                    <a:pt x="95" y="115"/>
                  </a:lnTo>
                  <a:lnTo>
                    <a:pt x="91" y="127"/>
                  </a:lnTo>
                  <a:lnTo>
                    <a:pt x="89" y="132"/>
                  </a:lnTo>
                  <a:lnTo>
                    <a:pt x="86" y="137"/>
                  </a:lnTo>
                  <a:lnTo>
                    <a:pt x="81" y="139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69" y="139"/>
                  </a:lnTo>
                  <a:lnTo>
                    <a:pt x="65" y="137"/>
                  </a:lnTo>
                  <a:lnTo>
                    <a:pt x="61" y="133"/>
                  </a:lnTo>
                  <a:lnTo>
                    <a:pt x="58" y="128"/>
                  </a:lnTo>
                  <a:lnTo>
                    <a:pt x="52" y="122"/>
                  </a:lnTo>
                  <a:lnTo>
                    <a:pt x="49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39" y="118"/>
                  </a:lnTo>
                  <a:lnTo>
                    <a:pt x="35" y="119"/>
                  </a:lnTo>
                  <a:lnTo>
                    <a:pt x="30" y="122"/>
                  </a:lnTo>
                  <a:lnTo>
                    <a:pt x="26" y="124"/>
                  </a:lnTo>
                  <a:lnTo>
                    <a:pt x="17" y="131"/>
                  </a:lnTo>
                  <a:lnTo>
                    <a:pt x="12" y="140"/>
                  </a:lnTo>
                  <a:lnTo>
                    <a:pt x="7" y="150"/>
                  </a:lnTo>
                  <a:lnTo>
                    <a:pt x="4" y="162"/>
                  </a:lnTo>
                  <a:lnTo>
                    <a:pt x="1" y="173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92"/>
                  </a:lnTo>
                  <a:lnTo>
                    <a:pt x="2" y="199"/>
                  </a:lnTo>
                  <a:lnTo>
                    <a:pt x="6" y="204"/>
                  </a:lnTo>
                  <a:lnTo>
                    <a:pt x="9" y="211"/>
                  </a:lnTo>
                  <a:lnTo>
                    <a:pt x="13" y="217"/>
                  </a:lnTo>
                  <a:lnTo>
                    <a:pt x="17" y="222"/>
                  </a:lnTo>
                  <a:lnTo>
                    <a:pt x="29" y="231"/>
                  </a:lnTo>
                  <a:lnTo>
                    <a:pt x="40" y="238"/>
                  </a:lnTo>
                  <a:lnTo>
                    <a:pt x="52" y="244"/>
                  </a:lnTo>
                  <a:lnTo>
                    <a:pt x="62" y="248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68" y="267"/>
                  </a:lnTo>
                  <a:lnTo>
                    <a:pt x="68" y="270"/>
                  </a:lnTo>
                  <a:lnTo>
                    <a:pt x="68" y="273"/>
                  </a:lnTo>
                  <a:lnTo>
                    <a:pt x="69" y="279"/>
                  </a:lnTo>
                  <a:lnTo>
                    <a:pt x="70" y="285"/>
                  </a:lnTo>
                  <a:lnTo>
                    <a:pt x="70" y="294"/>
                  </a:lnTo>
                  <a:lnTo>
                    <a:pt x="70" y="294"/>
                  </a:lnTo>
                  <a:lnTo>
                    <a:pt x="70" y="298"/>
                  </a:lnTo>
                  <a:lnTo>
                    <a:pt x="69" y="301"/>
                  </a:lnTo>
                  <a:lnTo>
                    <a:pt x="66" y="307"/>
                  </a:lnTo>
                  <a:lnTo>
                    <a:pt x="61" y="313"/>
                  </a:lnTo>
                  <a:lnTo>
                    <a:pt x="55" y="316"/>
                  </a:lnTo>
                  <a:lnTo>
                    <a:pt x="51" y="321"/>
                  </a:lnTo>
                  <a:lnTo>
                    <a:pt x="46" y="325"/>
                  </a:lnTo>
                  <a:lnTo>
                    <a:pt x="43" y="331"/>
                  </a:lnTo>
                  <a:lnTo>
                    <a:pt x="42" y="334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3" y="349"/>
                  </a:lnTo>
                  <a:lnTo>
                    <a:pt x="45" y="360"/>
                  </a:lnTo>
                  <a:lnTo>
                    <a:pt x="50" y="370"/>
                  </a:lnTo>
                  <a:lnTo>
                    <a:pt x="55" y="379"/>
                  </a:lnTo>
                  <a:lnTo>
                    <a:pt x="62" y="387"/>
                  </a:lnTo>
                  <a:lnTo>
                    <a:pt x="72" y="395"/>
                  </a:lnTo>
                  <a:lnTo>
                    <a:pt x="81" y="403"/>
                  </a:lnTo>
                  <a:lnTo>
                    <a:pt x="90" y="410"/>
                  </a:lnTo>
                  <a:lnTo>
                    <a:pt x="112" y="423"/>
                  </a:lnTo>
                  <a:lnTo>
                    <a:pt x="133" y="436"/>
                  </a:lnTo>
                  <a:lnTo>
                    <a:pt x="153" y="446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191" y="455"/>
                  </a:lnTo>
                  <a:lnTo>
                    <a:pt x="191" y="455"/>
                  </a:lnTo>
                  <a:lnTo>
                    <a:pt x="191" y="455"/>
                  </a:lnTo>
                  <a:lnTo>
                    <a:pt x="185" y="423"/>
                  </a:lnTo>
                  <a:lnTo>
                    <a:pt x="180" y="394"/>
                  </a:lnTo>
                  <a:lnTo>
                    <a:pt x="177" y="378"/>
                  </a:lnTo>
                  <a:lnTo>
                    <a:pt x="175" y="362"/>
                  </a:lnTo>
                  <a:lnTo>
                    <a:pt x="174" y="344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74" y="300"/>
                  </a:lnTo>
                  <a:lnTo>
                    <a:pt x="176" y="279"/>
                  </a:lnTo>
                  <a:lnTo>
                    <a:pt x="179" y="261"/>
                  </a:lnTo>
                  <a:lnTo>
                    <a:pt x="183" y="244"/>
                  </a:lnTo>
                  <a:lnTo>
                    <a:pt x="188" y="229"/>
                  </a:lnTo>
                  <a:lnTo>
                    <a:pt x="194" y="216"/>
                  </a:lnTo>
                  <a:lnTo>
                    <a:pt x="200" y="203"/>
                  </a:lnTo>
                  <a:lnTo>
                    <a:pt x="208" y="193"/>
                  </a:lnTo>
                  <a:lnTo>
                    <a:pt x="217" y="183"/>
                  </a:lnTo>
                  <a:lnTo>
                    <a:pt x="226" y="173"/>
                  </a:lnTo>
                  <a:lnTo>
                    <a:pt x="244" y="156"/>
                  </a:lnTo>
                  <a:lnTo>
                    <a:pt x="265" y="138"/>
                  </a:lnTo>
                  <a:lnTo>
                    <a:pt x="287" y="118"/>
                  </a:lnTo>
                  <a:lnTo>
                    <a:pt x="287" y="118"/>
                  </a:lnTo>
                  <a:lnTo>
                    <a:pt x="282" y="115"/>
                  </a:lnTo>
                  <a:lnTo>
                    <a:pt x="279" y="112"/>
                  </a:lnTo>
                  <a:lnTo>
                    <a:pt x="278" y="110"/>
                  </a:lnTo>
                  <a:lnTo>
                    <a:pt x="276" y="107"/>
                  </a:lnTo>
                  <a:lnTo>
                    <a:pt x="276" y="107"/>
                  </a:lnTo>
                  <a:lnTo>
                    <a:pt x="301" y="100"/>
                  </a:lnTo>
                  <a:lnTo>
                    <a:pt x="310" y="95"/>
                  </a:lnTo>
                  <a:lnTo>
                    <a:pt x="317" y="93"/>
                  </a:lnTo>
                  <a:lnTo>
                    <a:pt x="317" y="93"/>
                  </a:lnTo>
                  <a:lnTo>
                    <a:pt x="310" y="84"/>
                  </a:lnTo>
                  <a:lnTo>
                    <a:pt x="303" y="76"/>
                  </a:lnTo>
                  <a:lnTo>
                    <a:pt x="290" y="62"/>
                  </a:lnTo>
                  <a:lnTo>
                    <a:pt x="284" y="55"/>
                  </a:lnTo>
                  <a:lnTo>
                    <a:pt x="280" y="47"/>
                  </a:lnTo>
                  <a:lnTo>
                    <a:pt x="276" y="38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66" y="25"/>
                  </a:lnTo>
                  <a:lnTo>
                    <a:pt x="258" y="24"/>
                  </a:lnTo>
                  <a:lnTo>
                    <a:pt x="242" y="20"/>
                  </a:lnTo>
                  <a:lnTo>
                    <a:pt x="230" y="15"/>
                  </a:lnTo>
                  <a:lnTo>
                    <a:pt x="227" y="13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6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249565" y="2867733"/>
              <a:ext cx="621551" cy="313140"/>
            </a:xfrm>
            <a:custGeom>
              <a:avLst/>
              <a:gdLst/>
              <a:ahLst/>
              <a:cxnLst>
                <a:cxn ang="0">
                  <a:pos x="665" y="22"/>
                </a:cxn>
                <a:cxn ang="0">
                  <a:pos x="642" y="49"/>
                </a:cxn>
                <a:cxn ang="0">
                  <a:pos x="605" y="46"/>
                </a:cxn>
                <a:cxn ang="0">
                  <a:pos x="550" y="62"/>
                </a:cxn>
                <a:cxn ang="0">
                  <a:pos x="518" y="63"/>
                </a:cxn>
                <a:cxn ang="0">
                  <a:pos x="460" y="33"/>
                </a:cxn>
                <a:cxn ang="0">
                  <a:pos x="433" y="46"/>
                </a:cxn>
                <a:cxn ang="0">
                  <a:pos x="316" y="64"/>
                </a:cxn>
                <a:cxn ang="0">
                  <a:pos x="283" y="82"/>
                </a:cxn>
                <a:cxn ang="0">
                  <a:pos x="272" y="105"/>
                </a:cxn>
                <a:cxn ang="0">
                  <a:pos x="245" y="91"/>
                </a:cxn>
                <a:cxn ang="0">
                  <a:pos x="213" y="113"/>
                </a:cxn>
                <a:cxn ang="0">
                  <a:pos x="204" y="101"/>
                </a:cxn>
                <a:cxn ang="0">
                  <a:pos x="186" y="128"/>
                </a:cxn>
                <a:cxn ang="0">
                  <a:pos x="201" y="142"/>
                </a:cxn>
                <a:cxn ang="0">
                  <a:pos x="176" y="162"/>
                </a:cxn>
                <a:cxn ang="0">
                  <a:pos x="169" y="177"/>
                </a:cxn>
                <a:cxn ang="0">
                  <a:pos x="143" y="168"/>
                </a:cxn>
                <a:cxn ang="0">
                  <a:pos x="143" y="200"/>
                </a:cxn>
                <a:cxn ang="0">
                  <a:pos x="124" y="200"/>
                </a:cxn>
                <a:cxn ang="0">
                  <a:pos x="113" y="205"/>
                </a:cxn>
                <a:cxn ang="0">
                  <a:pos x="102" y="249"/>
                </a:cxn>
                <a:cxn ang="0">
                  <a:pos x="72" y="227"/>
                </a:cxn>
                <a:cxn ang="0">
                  <a:pos x="36" y="234"/>
                </a:cxn>
                <a:cxn ang="0">
                  <a:pos x="1" y="260"/>
                </a:cxn>
                <a:cxn ang="0">
                  <a:pos x="23" y="283"/>
                </a:cxn>
                <a:cxn ang="0">
                  <a:pos x="25" y="304"/>
                </a:cxn>
                <a:cxn ang="0">
                  <a:pos x="1" y="312"/>
                </a:cxn>
                <a:cxn ang="0">
                  <a:pos x="7" y="330"/>
                </a:cxn>
                <a:cxn ang="0">
                  <a:pos x="29" y="337"/>
                </a:cxn>
                <a:cxn ang="0">
                  <a:pos x="41" y="362"/>
                </a:cxn>
                <a:cxn ang="0">
                  <a:pos x="52" y="383"/>
                </a:cxn>
                <a:cxn ang="0">
                  <a:pos x="102" y="396"/>
                </a:cxn>
                <a:cxn ang="0">
                  <a:pos x="113" y="390"/>
                </a:cxn>
                <a:cxn ang="0">
                  <a:pos x="113" y="344"/>
                </a:cxn>
                <a:cxn ang="0">
                  <a:pos x="146" y="356"/>
                </a:cxn>
                <a:cxn ang="0">
                  <a:pos x="138" y="315"/>
                </a:cxn>
                <a:cxn ang="0">
                  <a:pos x="154" y="331"/>
                </a:cxn>
                <a:cxn ang="0">
                  <a:pos x="169" y="336"/>
                </a:cxn>
                <a:cxn ang="0">
                  <a:pos x="179" y="314"/>
                </a:cxn>
                <a:cxn ang="0">
                  <a:pos x="175" y="295"/>
                </a:cxn>
                <a:cxn ang="0">
                  <a:pos x="183" y="291"/>
                </a:cxn>
                <a:cxn ang="0">
                  <a:pos x="201" y="303"/>
                </a:cxn>
                <a:cxn ang="0">
                  <a:pos x="236" y="257"/>
                </a:cxn>
                <a:cxn ang="0">
                  <a:pos x="260" y="258"/>
                </a:cxn>
                <a:cxn ang="0">
                  <a:pos x="274" y="257"/>
                </a:cxn>
                <a:cxn ang="0">
                  <a:pos x="285" y="241"/>
                </a:cxn>
                <a:cxn ang="0">
                  <a:pos x="341" y="234"/>
                </a:cxn>
                <a:cxn ang="0">
                  <a:pos x="350" y="213"/>
                </a:cxn>
                <a:cxn ang="0">
                  <a:pos x="379" y="196"/>
                </a:cxn>
                <a:cxn ang="0">
                  <a:pos x="518" y="165"/>
                </a:cxn>
                <a:cxn ang="0">
                  <a:pos x="679" y="147"/>
                </a:cxn>
                <a:cxn ang="0">
                  <a:pos x="735" y="114"/>
                </a:cxn>
                <a:cxn ang="0">
                  <a:pos x="759" y="63"/>
                </a:cxn>
                <a:cxn ang="0">
                  <a:pos x="752" y="26"/>
                </a:cxn>
                <a:cxn ang="0">
                  <a:pos x="723" y="5"/>
                </a:cxn>
                <a:cxn ang="0">
                  <a:pos x="686" y="2"/>
                </a:cxn>
              </a:cxnLst>
              <a:rect l="0" t="0" r="r" b="b"/>
              <a:pathLst>
                <a:path w="759" h="396">
                  <a:moveTo>
                    <a:pt x="686" y="2"/>
                  </a:moveTo>
                  <a:lnTo>
                    <a:pt x="686" y="2"/>
                  </a:lnTo>
                  <a:lnTo>
                    <a:pt x="678" y="7"/>
                  </a:lnTo>
                  <a:lnTo>
                    <a:pt x="671" y="14"/>
                  </a:lnTo>
                  <a:lnTo>
                    <a:pt x="665" y="22"/>
                  </a:lnTo>
                  <a:lnTo>
                    <a:pt x="660" y="29"/>
                  </a:lnTo>
                  <a:lnTo>
                    <a:pt x="651" y="43"/>
                  </a:lnTo>
                  <a:lnTo>
                    <a:pt x="647" y="47"/>
                  </a:lnTo>
                  <a:lnTo>
                    <a:pt x="642" y="49"/>
                  </a:lnTo>
                  <a:lnTo>
                    <a:pt x="642" y="49"/>
                  </a:lnTo>
                  <a:lnTo>
                    <a:pt x="637" y="51"/>
                  </a:lnTo>
                  <a:lnTo>
                    <a:pt x="633" y="51"/>
                  </a:lnTo>
                  <a:lnTo>
                    <a:pt x="622" y="49"/>
                  </a:lnTo>
                  <a:lnTo>
                    <a:pt x="613" y="47"/>
                  </a:lnTo>
                  <a:lnTo>
                    <a:pt x="605" y="46"/>
                  </a:lnTo>
                  <a:lnTo>
                    <a:pt x="605" y="46"/>
                  </a:lnTo>
                  <a:lnTo>
                    <a:pt x="595" y="47"/>
                  </a:lnTo>
                  <a:lnTo>
                    <a:pt x="586" y="49"/>
                  </a:lnTo>
                  <a:lnTo>
                    <a:pt x="567" y="55"/>
                  </a:lnTo>
                  <a:lnTo>
                    <a:pt x="550" y="62"/>
                  </a:lnTo>
                  <a:lnTo>
                    <a:pt x="542" y="63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25" y="64"/>
                  </a:lnTo>
                  <a:lnTo>
                    <a:pt x="518" y="63"/>
                  </a:lnTo>
                  <a:lnTo>
                    <a:pt x="505" y="59"/>
                  </a:lnTo>
                  <a:lnTo>
                    <a:pt x="494" y="53"/>
                  </a:lnTo>
                  <a:lnTo>
                    <a:pt x="482" y="46"/>
                  </a:lnTo>
                  <a:lnTo>
                    <a:pt x="472" y="40"/>
                  </a:lnTo>
                  <a:lnTo>
                    <a:pt x="460" y="33"/>
                  </a:lnTo>
                  <a:lnTo>
                    <a:pt x="448" y="30"/>
                  </a:lnTo>
                  <a:lnTo>
                    <a:pt x="441" y="29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33" y="46"/>
                  </a:lnTo>
                  <a:lnTo>
                    <a:pt x="349" y="46"/>
                  </a:lnTo>
                  <a:lnTo>
                    <a:pt x="349" y="46"/>
                  </a:lnTo>
                  <a:lnTo>
                    <a:pt x="349" y="46"/>
                  </a:lnTo>
                  <a:lnTo>
                    <a:pt x="331" y="55"/>
                  </a:lnTo>
                  <a:lnTo>
                    <a:pt x="316" y="64"/>
                  </a:lnTo>
                  <a:lnTo>
                    <a:pt x="301" y="72"/>
                  </a:lnTo>
                  <a:lnTo>
                    <a:pt x="293" y="76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83" y="82"/>
                  </a:lnTo>
                  <a:lnTo>
                    <a:pt x="282" y="85"/>
                  </a:lnTo>
                  <a:lnTo>
                    <a:pt x="278" y="94"/>
                  </a:lnTo>
                  <a:lnTo>
                    <a:pt x="276" y="98"/>
                  </a:lnTo>
                  <a:lnTo>
                    <a:pt x="274" y="101"/>
                  </a:lnTo>
                  <a:lnTo>
                    <a:pt x="272" y="105"/>
                  </a:lnTo>
                  <a:lnTo>
                    <a:pt x="268" y="105"/>
                  </a:lnTo>
                  <a:lnTo>
                    <a:pt x="268" y="105"/>
                  </a:lnTo>
                  <a:lnTo>
                    <a:pt x="262" y="102"/>
                  </a:lnTo>
                  <a:lnTo>
                    <a:pt x="255" y="98"/>
                  </a:lnTo>
                  <a:lnTo>
                    <a:pt x="245" y="91"/>
                  </a:lnTo>
                  <a:lnTo>
                    <a:pt x="245" y="91"/>
                  </a:lnTo>
                  <a:lnTo>
                    <a:pt x="236" y="100"/>
                  </a:lnTo>
                  <a:lnTo>
                    <a:pt x="229" y="106"/>
                  </a:lnTo>
                  <a:lnTo>
                    <a:pt x="222" y="109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1" y="108"/>
                  </a:lnTo>
                  <a:lnTo>
                    <a:pt x="209" y="105"/>
                  </a:lnTo>
                  <a:lnTo>
                    <a:pt x="206" y="102"/>
                  </a:lnTo>
                  <a:lnTo>
                    <a:pt x="204" y="101"/>
                  </a:lnTo>
                  <a:lnTo>
                    <a:pt x="197" y="101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91" y="130"/>
                  </a:lnTo>
                  <a:lnTo>
                    <a:pt x="196" y="133"/>
                  </a:lnTo>
                  <a:lnTo>
                    <a:pt x="198" y="137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71" y="153"/>
                  </a:lnTo>
                  <a:lnTo>
                    <a:pt x="176" y="162"/>
                  </a:lnTo>
                  <a:lnTo>
                    <a:pt x="181" y="170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77" y="181"/>
                  </a:lnTo>
                  <a:lnTo>
                    <a:pt x="169" y="177"/>
                  </a:lnTo>
                  <a:lnTo>
                    <a:pt x="164" y="173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8"/>
                  </a:lnTo>
                  <a:lnTo>
                    <a:pt x="144" y="186"/>
                  </a:lnTo>
                  <a:lnTo>
                    <a:pt x="144" y="193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39" y="201"/>
                  </a:lnTo>
                  <a:lnTo>
                    <a:pt x="137" y="203"/>
                  </a:lnTo>
                  <a:lnTo>
                    <a:pt x="131" y="203"/>
                  </a:lnTo>
                  <a:lnTo>
                    <a:pt x="124" y="200"/>
                  </a:lnTo>
                  <a:lnTo>
                    <a:pt x="124" y="200"/>
                  </a:lnTo>
                  <a:lnTo>
                    <a:pt x="121" y="200"/>
                  </a:lnTo>
                  <a:lnTo>
                    <a:pt x="117" y="201"/>
                  </a:lnTo>
                  <a:lnTo>
                    <a:pt x="115" y="204"/>
                  </a:lnTo>
                  <a:lnTo>
                    <a:pt x="113" y="205"/>
                  </a:lnTo>
                  <a:lnTo>
                    <a:pt x="110" y="211"/>
                  </a:lnTo>
                  <a:lnTo>
                    <a:pt x="109" y="217"/>
                  </a:lnTo>
                  <a:lnTo>
                    <a:pt x="107" y="234"/>
                  </a:lnTo>
                  <a:lnTo>
                    <a:pt x="106" y="242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4" y="241"/>
                  </a:lnTo>
                  <a:lnTo>
                    <a:pt x="85" y="234"/>
                  </a:lnTo>
                  <a:lnTo>
                    <a:pt x="77" y="228"/>
                  </a:lnTo>
                  <a:lnTo>
                    <a:pt x="72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59" y="227"/>
                  </a:lnTo>
                  <a:lnTo>
                    <a:pt x="47" y="229"/>
                  </a:lnTo>
                  <a:lnTo>
                    <a:pt x="36" y="234"/>
                  </a:lnTo>
                  <a:lnTo>
                    <a:pt x="25" y="238"/>
                  </a:lnTo>
                  <a:lnTo>
                    <a:pt x="15" y="243"/>
                  </a:lnTo>
                  <a:lnTo>
                    <a:pt x="7" y="250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" y="267"/>
                  </a:lnTo>
                  <a:lnTo>
                    <a:pt x="7" y="272"/>
                  </a:lnTo>
                  <a:lnTo>
                    <a:pt x="23" y="283"/>
                  </a:lnTo>
                  <a:lnTo>
                    <a:pt x="40" y="295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25" y="304"/>
                  </a:lnTo>
                  <a:lnTo>
                    <a:pt x="25" y="304"/>
                  </a:lnTo>
                  <a:lnTo>
                    <a:pt x="18" y="303"/>
                  </a:lnTo>
                  <a:lnTo>
                    <a:pt x="10" y="304"/>
                  </a:lnTo>
                  <a:lnTo>
                    <a:pt x="7" y="305"/>
                  </a:lnTo>
                  <a:lnTo>
                    <a:pt x="3" y="308"/>
                  </a:lnTo>
                  <a:lnTo>
                    <a:pt x="1" y="31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7" y="330"/>
                  </a:lnTo>
                  <a:lnTo>
                    <a:pt x="10" y="331"/>
                  </a:lnTo>
                  <a:lnTo>
                    <a:pt x="20" y="334"/>
                  </a:lnTo>
                  <a:lnTo>
                    <a:pt x="24" y="335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33" y="339"/>
                  </a:lnTo>
                  <a:lnTo>
                    <a:pt x="37" y="343"/>
                  </a:lnTo>
                  <a:lnTo>
                    <a:pt x="39" y="348"/>
                  </a:lnTo>
                  <a:lnTo>
                    <a:pt x="40" y="352"/>
                  </a:lnTo>
                  <a:lnTo>
                    <a:pt x="41" y="362"/>
                  </a:lnTo>
                  <a:lnTo>
                    <a:pt x="44" y="373"/>
                  </a:lnTo>
                  <a:lnTo>
                    <a:pt x="44" y="373"/>
                  </a:lnTo>
                  <a:lnTo>
                    <a:pt x="45" y="376"/>
                  </a:lnTo>
                  <a:lnTo>
                    <a:pt x="46" y="379"/>
                  </a:lnTo>
                  <a:lnTo>
                    <a:pt x="52" y="383"/>
                  </a:lnTo>
                  <a:lnTo>
                    <a:pt x="59" y="387"/>
                  </a:lnTo>
                  <a:lnTo>
                    <a:pt x="67" y="390"/>
                  </a:lnTo>
                  <a:lnTo>
                    <a:pt x="76" y="392"/>
                  </a:lnTo>
                  <a:lnTo>
                    <a:pt x="86" y="395"/>
                  </a:lnTo>
                  <a:lnTo>
                    <a:pt x="102" y="396"/>
                  </a:lnTo>
                  <a:lnTo>
                    <a:pt x="102" y="396"/>
                  </a:lnTo>
                  <a:lnTo>
                    <a:pt x="106" y="396"/>
                  </a:lnTo>
                  <a:lnTo>
                    <a:pt x="109" y="395"/>
                  </a:lnTo>
                  <a:lnTo>
                    <a:pt x="112" y="392"/>
                  </a:lnTo>
                  <a:lnTo>
                    <a:pt x="113" y="390"/>
                  </a:lnTo>
                  <a:lnTo>
                    <a:pt x="115" y="384"/>
                  </a:lnTo>
                  <a:lnTo>
                    <a:pt x="116" y="376"/>
                  </a:lnTo>
                  <a:lnTo>
                    <a:pt x="114" y="360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23" y="348"/>
                  </a:lnTo>
                  <a:lnTo>
                    <a:pt x="131" y="351"/>
                  </a:lnTo>
                  <a:lnTo>
                    <a:pt x="138" y="354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47" y="349"/>
                  </a:lnTo>
                  <a:lnTo>
                    <a:pt x="146" y="342"/>
                  </a:lnTo>
                  <a:lnTo>
                    <a:pt x="143" y="330"/>
                  </a:lnTo>
                  <a:lnTo>
                    <a:pt x="139" y="320"/>
                  </a:lnTo>
                  <a:lnTo>
                    <a:pt x="138" y="315"/>
                  </a:lnTo>
                  <a:lnTo>
                    <a:pt x="139" y="311"/>
                  </a:lnTo>
                  <a:lnTo>
                    <a:pt x="139" y="311"/>
                  </a:lnTo>
                  <a:lnTo>
                    <a:pt x="145" y="320"/>
                  </a:lnTo>
                  <a:lnTo>
                    <a:pt x="151" y="328"/>
                  </a:lnTo>
                  <a:lnTo>
                    <a:pt x="154" y="331"/>
                  </a:lnTo>
                  <a:lnTo>
                    <a:pt x="156" y="335"/>
                  </a:lnTo>
                  <a:lnTo>
                    <a:pt x="161" y="336"/>
                  </a:lnTo>
                  <a:lnTo>
                    <a:pt x="164" y="337"/>
                  </a:lnTo>
                  <a:lnTo>
                    <a:pt x="164" y="337"/>
                  </a:lnTo>
                  <a:lnTo>
                    <a:pt x="169" y="336"/>
                  </a:lnTo>
                  <a:lnTo>
                    <a:pt x="174" y="335"/>
                  </a:lnTo>
                  <a:lnTo>
                    <a:pt x="176" y="331"/>
                  </a:lnTo>
                  <a:lnTo>
                    <a:pt x="177" y="329"/>
                  </a:lnTo>
                  <a:lnTo>
                    <a:pt x="179" y="32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08"/>
                  </a:lnTo>
                  <a:lnTo>
                    <a:pt x="178" y="304"/>
                  </a:lnTo>
                  <a:lnTo>
                    <a:pt x="175" y="297"/>
                  </a:lnTo>
                  <a:lnTo>
                    <a:pt x="175" y="295"/>
                  </a:lnTo>
                  <a:lnTo>
                    <a:pt x="175" y="292"/>
                  </a:lnTo>
                  <a:lnTo>
                    <a:pt x="176" y="289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3" y="291"/>
                  </a:lnTo>
                  <a:lnTo>
                    <a:pt x="189" y="297"/>
                  </a:lnTo>
                  <a:lnTo>
                    <a:pt x="193" y="301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1" y="303"/>
                  </a:lnTo>
                  <a:lnTo>
                    <a:pt x="205" y="301"/>
                  </a:lnTo>
                  <a:lnTo>
                    <a:pt x="212" y="296"/>
                  </a:lnTo>
                  <a:lnTo>
                    <a:pt x="217" y="287"/>
                  </a:lnTo>
                  <a:lnTo>
                    <a:pt x="224" y="277"/>
                  </a:lnTo>
                  <a:lnTo>
                    <a:pt x="236" y="257"/>
                  </a:lnTo>
                  <a:lnTo>
                    <a:pt x="240" y="250"/>
                  </a:lnTo>
                  <a:lnTo>
                    <a:pt x="245" y="244"/>
                  </a:lnTo>
                  <a:lnTo>
                    <a:pt x="245" y="244"/>
                  </a:lnTo>
                  <a:lnTo>
                    <a:pt x="255" y="254"/>
                  </a:lnTo>
                  <a:lnTo>
                    <a:pt x="260" y="258"/>
                  </a:lnTo>
                  <a:lnTo>
                    <a:pt x="263" y="259"/>
                  </a:lnTo>
                  <a:lnTo>
                    <a:pt x="268" y="259"/>
                  </a:lnTo>
                  <a:lnTo>
                    <a:pt x="268" y="259"/>
                  </a:lnTo>
                  <a:lnTo>
                    <a:pt x="272" y="259"/>
                  </a:lnTo>
                  <a:lnTo>
                    <a:pt x="274" y="257"/>
                  </a:lnTo>
                  <a:lnTo>
                    <a:pt x="277" y="250"/>
                  </a:lnTo>
                  <a:lnTo>
                    <a:pt x="280" y="244"/>
                  </a:lnTo>
                  <a:lnTo>
                    <a:pt x="282" y="242"/>
                  </a:lnTo>
                  <a:lnTo>
                    <a:pt x="285" y="241"/>
                  </a:lnTo>
                  <a:lnTo>
                    <a:pt x="285" y="241"/>
                  </a:lnTo>
                  <a:lnTo>
                    <a:pt x="296" y="241"/>
                  </a:lnTo>
                  <a:lnTo>
                    <a:pt x="311" y="241"/>
                  </a:lnTo>
                  <a:lnTo>
                    <a:pt x="328" y="238"/>
                  </a:lnTo>
                  <a:lnTo>
                    <a:pt x="335" y="236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44" y="230"/>
                  </a:lnTo>
                  <a:lnTo>
                    <a:pt x="346" y="227"/>
                  </a:lnTo>
                  <a:lnTo>
                    <a:pt x="349" y="217"/>
                  </a:lnTo>
                  <a:lnTo>
                    <a:pt x="350" y="213"/>
                  </a:lnTo>
                  <a:lnTo>
                    <a:pt x="352" y="209"/>
                  </a:lnTo>
                  <a:lnTo>
                    <a:pt x="354" y="206"/>
                  </a:lnTo>
                  <a:lnTo>
                    <a:pt x="359" y="205"/>
                  </a:lnTo>
                  <a:lnTo>
                    <a:pt x="359" y="205"/>
                  </a:lnTo>
                  <a:lnTo>
                    <a:pt x="379" y="196"/>
                  </a:lnTo>
                  <a:lnTo>
                    <a:pt x="397" y="190"/>
                  </a:lnTo>
                  <a:lnTo>
                    <a:pt x="414" y="184"/>
                  </a:lnTo>
                  <a:lnTo>
                    <a:pt x="431" y="181"/>
                  </a:lnTo>
                  <a:lnTo>
                    <a:pt x="469" y="173"/>
                  </a:lnTo>
                  <a:lnTo>
                    <a:pt x="518" y="165"/>
                  </a:lnTo>
                  <a:lnTo>
                    <a:pt x="518" y="165"/>
                  </a:lnTo>
                  <a:lnTo>
                    <a:pt x="639" y="165"/>
                  </a:lnTo>
                  <a:lnTo>
                    <a:pt x="639" y="165"/>
                  </a:lnTo>
                  <a:lnTo>
                    <a:pt x="639" y="165"/>
                  </a:lnTo>
                  <a:lnTo>
                    <a:pt x="679" y="147"/>
                  </a:lnTo>
                  <a:lnTo>
                    <a:pt x="700" y="138"/>
                  </a:lnTo>
                  <a:lnTo>
                    <a:pt x="709" y="133"/>
                  </a:lnTo>
                  <a:lnTo>
                    <a:pt x="718" y="128"/>
                  </a:lnTo>
                  <a:lnTo>
                    <a:pt x="727" y="121"/>
                  </a:lnTo>
                  <a:lnTo>
                    <a:pt x="735" y="114"/>
                  </a:lnTo>
                  <a:lnTo>
                    <a:pt x="742" y="106"/>
                  </a:lnTo>
                  <a:lnTo>
                    <a:pt x="748" y="98"/>
                  </a:lnTo>
                  <a:lnTo>
                    <a:pt x="752" y="87"/>
                  </a:lnTo>
                  <a:lnTo>
                    <a:pt x="757" y="76"/>
                  </a:lnTo>
                  <a:lnTo>
                    <a:pt x="759" y="63"/>
                  </a:lnTo>
                  <a:lnTo>
                    <a:pt x="759" y="49"/>
                  </a:lnTo>
                  <a:lnTo>
                    <a:pt x="759" y="49"/>
                  </a:lnTo>
                  <a:lnTo>
                    <a:pt x="759" y="41"/>
                  </a:lnTo>
                  <a:lnTo>
                    <a:pt x="757" y="33"/>
                  </a:lnTo>
                  <a:lnTo>
                    <a:pt x="752" y="26"/>
                  </a:lnTo>
                  <a:lnTo>
                    <a:pt x="748" y="20"/>
                  </a:lnTo>
                  <a:lnTo>
                    <a:pt x="742" y="15"/>
                  </a:lnTo>
                  <a:lnTo>
                    <a:pt x="736" y="10"/>
                  </a:lnTo>
                  <a:lnTo>
                    <a:pt x="729" y="7"/>
                  </a:lnTo>
                  <a:lnTo>
                    <a:pt x="723" y="5"/>
                  </a:lnTo>
                  <a:lnTo>
                    <a:pt x="710" y="1"/>
                  </a:lnTo>
                  <a:lnTo>
                    <a:pt x="697" y="0"/>
                  </a:lnTo>
                  <a:lnTo>
                    <a:pt x="689" y="0"/>
                  </a:lnTo>
                  <a:lnTo>
                    <a:pt x="687" y="1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876222" y="3622117"/>
              <a:ext cx="279698" cy="430173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065958" y="3758128"/>
              <a:ext cx="386016" cy="294162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solidFill>
              <a:srgbClr val="3366FF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78071" y="4937939"/>
              <a:ext cx="848908" cy="1263632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202131" y="5129303"/>
              <a:ext cx="417093" cy="624699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621471" y="5173585"/>
              <a:ext cx="454714" cy="313140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417625" y="3805573"/>
              <a:ext cx="714784" cy="567765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485100" y="5353878"/>
              <a:ext cx="690249" cy="510830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147543" y="5493052"/>
              <a:ext cx="333675" cy="548786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304153" y="5111906"/>
              <a:ext cx="390923" cy="495015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1728401" y="5097672"/>
              <a:ext cx="704970" cy="681634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447067" y="4447669"/>
              <a:ext cx="510326" cy="347934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546842" y="4215186"/>
              <a:ext cx="515233" cy="281510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393090" y="4109224"/>
              <a:ext cx="279698" cy="245135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980904" y="3940002"/>
              <a:ext cx="528318" cy="349515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815702" y="4038056"/>
              <a:ext cx="359845" cy="278347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350563" y="4289517"/>
              <a:ext cx="243713" cy="317885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110121" y="4199371"/>
              <a:ext cx="287876" cy="333700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455245" y="4327474"/>
              <a:ext cx="282969" cy="183456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209896" y="4909472"/>
              <a:ext cx="539768" cy="493433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rgbClr val="3366FF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304765" y="4733924"/>
              <a:ext cx="300962" cy="322629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923656" y="4969570"/>
              <a:ext cx="523411" cy="458640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1170641" y="4499859"/>
              <a:ext cx="300962" cy="234065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930198" y="4270539"/>
              <a:ext cx="273155" cy="188201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134656" y="4688060"/>
              <a:ext cx="237171" cy="267276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887671" y="4719690"/>
              <a:ext cx="332039" cy="336863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854958" y="4444506"/>
              <a:ext cx="219179" cy="249880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668493" y="4270539"/>
              <a:ext cx="286241" cy="262532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984175" y="4601076"/>
              <a:ext cx="237171" cy="224575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651525" y="5004363"/>
              <a:ext cx="348396" cy="294162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560337" y="4849779"/>
              <a:ext cx="314795" cy="241308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023431" y="4417620"/>
              <a:ext cx="207729" cy="218249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070865" y="5385508"/>
              <a:ext cx="228992" cy="400124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03066" y="5028086"/>
              <a:ext cx="456349" cy="499759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722470" y="4653266"/>
              <a:ext cx="250256" cy="319466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2742510" y="3427590"/>
              <a:ext cx="101411" cy="83820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6" y="55"/>
                </a:cxn>
                <a:cxn ang="0">
                  <a:pos x="104" y="54"/>
                </a:cxn>
                <a:cxn ang="0">
                  <a:pos x="102" y="53"/>
                </a:cxn>
                <a:cxn ang="0">
                  <a:pos x="99" y="47"/>
                </a:cxn>
                <a:cxn ang="0">
                  <a:pos x="89" y="3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50" y="7"/>
                </a:cxn>
                <a:cxn ang="0">
                  <a:pos x="38" y="12"/>
                </a:cxn>
                <a:cxn ang="0">
                  <a:pos x="25" y="20"/>
                </a:cxn>
                <a:cxn ang="0">
                  <a:pos x="20" y="25"/>
                </a:cxn>
                <a:cxn ang="0">
                  <a:pos x="15" y="30"/>
                </a:cxn>
                <a:cxn ang="0">
                  <a:pos x="10" y="35"/>
                </a:cxn>
                <a:cxn ang="0">
                  <a:pos x="7" y="42"/>
                </a:cxn>
                <a:cxn ang="0">
                  <a:pos x="3" y="49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87"/>
                </a:cxn>
                <a:cxn ang="0">
                  <a:pos x="0" y="93"/>
                </a:cxn>
                <a:cxn ang="0">
                  <a:pos x="2" y="97"/>
                </a:cxn>
                <a:cxn ang="0">
                  <a:pos x="3" y="102"/>
                </a:cxn>
                <a:cxn ang="0">
                  <a:pos x="7" y="104"/>
                </a:cxn>
                <a:cxn ang="0">
                  <a:pos x="11" y="106"/>
                </a:cxn>
                <a:cxn ang="0">
                  <a:pos x="17" y="107"/>
                </a:cxn>
                <a:cxn ang="0">
                  <a:pos x="17" y="107"/>
                </a:cxn>
                <a:cxn ang="0">
                  <a:pos x="25" y="106"/>
                </a:cxn>
                <a:cxn ang="0">
                  <a:pos x="32" y="104"/>
                </a:cxn>
                <a:cxn ang="0">
                  <a:pos x="45" y="101"/>
                </a:cxn>
                <a:cxn ang="0">
                  <a:pos x="55" y="96"/>
                </a:cxn>
                <a:cxn ang="0">
                  <a:pos x="60" y="95"/>
                </a:cxn>
                <a:cxn ang="0">
                  <a:pos x="65" y="95"/>
                </a:cxn>
                <a:cxn ang="0">
                  <a:pos x="65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10" y="95"/>
                </a:cxn>
                <a:cxn ang="0">
                  <a:pos x="116" y="93"/>
                </a:cxn>
                <a:cxn ang="0">
                  <a:pos x="119" y="92"/>
                </a:cxn>
                <a:cxn ang="0">
                  <a:pos x="122" y="89"/>
                </a:cxn>
                <a:cxn ang="0">
                  <a:pos x="123" y="85"/>
                </a:cxn>
                <a:cxn ang="0">
                  <a:pos x="124" y="80"/>
                </a:cxn>
                <a:cxn ang="0">
                  <a:pos x="124" y="80"/>
                </a:cxn>
                <a:cxn ang="0">
                  <a:pos x="124" y="76"/>
                </a:cxn>
                <a:cxn ang="0">
                  <a:pos x="122" y="72"/>
                </a:cxn>
                <a:cxn ang="0">
                  <a:pos x="118" y="63"/>
                </a:cxn>
                <a:cxn ang="0">
                  <a:pos x="111" y="57"/>
                </a:cxn>
                <a:cxn ang="0">
                  <a:pos x="109" y="55"/>
                </a:cxn>
                <a:cxn ang="0">
                  <a:pos x="106" y="55"/>
                </a:cxn>
                <a:cxn ang="0">
                  <a:pos x="106" y="55"/>
                </a:cxn>
                <a:cxn ang="0">
                  <a:pos x="106" y="55"/>
                </a:cxn>
              </a:cxnLst>
              <a:rect l="0" t="0" r="r" b="b"/>
              <a:pathLst>
                <a:path w="124" h="107">
                  <a:moveTo>
                    <a:pt x="106" y="55"/>
                  </a:moveTo>
                  <a:lnTo>
                    <a:pt x="106" y="55"/>
                  </a:lnTo>
                  <a:lnTo>
                    <a:pt x="104" y="54"/>
                  </a:lnTo>
                  <a:lnTo>
                    <a:pt x="102" y="53"/>
                  </a:lnTo>
                  <a:lnTo>
                    <a:pt x="99" y="47"/>
                  </a:lnTo>
                  <a:lnTo>
                    <a:pt x="89" y="3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50" y="7"/>
                  </a:lnTo>
                  <a:lnTo>
                    <a:pt x="38" y="12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15" y="30"/>
                  </a:lnTo>
                  <a:lnTo>
                    <a:pt x="10" y="35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2" y="97"/>
                  </a:lnTo>
                  <a:lnTo>
                    <a:pt x="3" y="102"/>
                  </a:lnTo>
                  <a:lnTo>
                    <a:pt x="7" y="104"/>
                  </a:lnTo>
                  <a:lnTo>
                    <a:pt x="11" y="106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25" y="106"/>
                  </a:lnTo>
                  <a:lnTo>
                    <a:pt x="32" y="104"/>
                  </a:lnTo>
                  <a:lnTo>
                    <a:pt x="45" y="101"/>
                  </a:lnTo>
                  <a:lnTo>
                    <a:pt x="55" y="96"/>
                  </a:lnTo>
                  <a:lnTo>
                    <a:pt x="60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10" y="95"/>
                  </a:lnTo>
                  <a:lnTo>
                    <a:pt x="116" y="93"/>
                  </a:lnTo>
                  <a:lnTo>
                    <a:pt x="119" y="92"/>
                  </a:lnTo>
                  <a:lnTo>
                    <a:pt x="122" y="89"/>
                  </a:lnTo>
                  <a:lnTo>
                    <a:pt x="123" y="85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76"/>
                  </a:lnTo>
                  <a:lnTo>
                    <a:pt x="122" y="72"/>
                  </a:lnTo>
                  <a:lnTo>
                    <a:pt x="118" y="63"/>
                  </a:lnTo>
                  <a:lnTo>
                    <a:pt x="111" y="57"/>
                  </a:lnTo>
                  <a:lnTo>
                    <a:pt x="109" y="55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1846168" y="4240490"/>
              <a:ext cx="570845" cy="648422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576697" y="4945847"/>
              <a:ext cx="901249" cy="665819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82252" y="3505085"/>
              <a:ext cx="152116" cy="175548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729012" y="4517256"/>
              <a:ext cx="264977" cy="237228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198859" y="3543041"/>
              <a:ext cx="73605" cy="99636"/>
            </a:xfrm>
            <a:custGeom>
              <a:avLst/>
              <a:gdLst/>
              <a:ahLst/>
              <a:cxnLst>
                <a:cxn ang="0">
                  <a:pos x="65" y="51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2" y="47"/>
                </a:cxn>
                <a:cxn ang="0">
                  <a:pos x="63" y="38"/>
                </a:cxn>
                <a:cxn ang="0">
                  <a:pos x="64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64" y="22"/>
                </a:cxn>
                <a:cxn ang="0">
                  <a:pos x="62" y="17"/>
                </a:cxn>
                <a:cxn ang="0">
                  <a:pos x="58" y="15"/>
                </a:cxn>
                <a:cxn ang="0">
                  <a:pos x="54" y="11"/>
                </a:cxn>
                <a:cxn ang="0">
                  <a:pos x="45" y="6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3" y="6"/>
                </a:cxn>
                <a:cxn ang="0">
                  <a:pos x="29" y="10"/>
                </a:cxn>
                <a:cxn ang="0">
                  <a:pos x="17" y="21"/>
                </a:cxn>
                <a:cxn ang="0">
                  <a:pos x="10" y="25"/>
                </a:cxn>
                <a:cxn ang="0">
                  <a:pos x="6" y="31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49"/>
                </a:cxn>
                <a:cxn ang="0">
                  <a:pos x="9" y="60"/>
                </a:cxn>
                <a:cxn ang="0">
                  <a:pos x="27" y="87"/>
                </a:cxn>
                <a:cxn ang="0">
                  <a:pos x="47" y="113"/>
                </a:cxn>
                <a:cxn ang="0">
                  <a:pos x="55" y="121"/>
                </a:cxn>
                <a:cxn ang="0">
                  <a:pos x="58" y="124"/>
                </a:cxn>
                <a:cxn ang="0">
                  <a:pos x="58" y="124"/>
                </a:cxn>
                <a:cxn ang="0">
                  <a:pos x="65" y="124"/>
                </a:cxn>
                <a:cxn ang="0">
                  <a:pos x="71" y="122"/>
                </a:cxn>
                <a:cxn ang="0">
                  <a:pos x="77" y="117"/>
                </a:cxn>
                <a:cxn ang="0">
                  <a:pos x="82" y="113"/>
                </a:cxn>
                <a:cxn ang="0">
                  <a:pos x="85" y="108"/>
                </a:cxn>
                <a:cxn ang="0">
                  <a:pos x="88" y="101"/>
                </a:cxn>
                <a:cxn ang="0">
                  <a:pos x="91" y="95"/>
                </a:cxn>
                <a:cxn ang="0">
                  <a:pos x="91" y="89"/>
                </a:cxn>
                <a:cxn ang="0">
                  <a:pos x="91" y="89"/>
                </a:cxn>
                <a:cxn ang="0">
                  <a:pos x="91" y="84"/>
                </a:cxn>
                <a:cxn ang="0">
                  <a:pos x="88" y="79"/>
                </a:cxn>
                <a:cxn ang="0">
                  <a:pos x="83" y="67"/>
                </a:cxn>
                <a:cxn ang="0">
                  <a:pos x="78" y="61"/>
                </a:cxn>
                <a:cxn ang="0">
                  <a:pos x="75" y="55"/>
                </a:cxn>
                <a:cxn ang="0">
                  <a:pos x="70" y="52"/>
                </a:cxn>
                <a:cxn ang="0">
                  <a:pos x="65" y="51"/>
                </a:cxn>
                <a:cxn ang="0">
                  <a:pos x="65" y="51"/>
                </a:cxn>
                <a:cxn ang="0">
                  <a:pos x="65" y="51"/>
                </a:cxn>
              </a:cxnLst>
              <a:rect l="0" t="0" r="r" b="b"/>
              <a:pathLst>
                <a:path w="91" h="124">
                  <a:moveTo>
                    <a:pt x="65" y="51"/>
                  </a:moveTo>
                  <a:lnTo>
                    <a:pt x="65" y="51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63" y="38"/>
                  </a:lnTo>
                  <a:lnTo>
                    <a:pt x="64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2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4" y="11"/>
                  </a:lnTo>
                  <a:lnTo>
                    <a:pt x="45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3" y="6"/>
                  </a:lnTo>
                  <a:lnTo>
                    <a:pt x="29" y="10"/>
                  </a:lnTo>
                  <a:lnTo>
                    <a:pt x="17" y="21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27" y="87"/>
                  </a:lnTo>
                  <a:lnTo>
                    <a:pt x="47" y="113"/>
                  </a:lnTo>
                  <a:lnTo>
                    <a:pt x="55" y="121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65" y="124"/>
                  </a:lnTo>
                  <a:lnTo>
                    <a:pt x="71" y="122"/>
                  </a:lnTo>
                  <a:lnTo>
                    <a:pt x="77" y="117"/>
                  </a:lnTo>
                  <a:lnTo>
                    <a:pt x="82" y="113"/>
                  </a:lnTo>
                  <a:lnTo>
                    <a:pt x="85" y="108"/>
                  </a:lnTo>
                  <a:lnTo>
                    <a:pt x="88" y="101"/>
                  </a:lnTo>
                  <a:lnTo>
                    <a:pt x="91" y="95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84"/>
                  </a:lnTo>
                  <a:lnTo>
                    <a:pt x="88" y="79"/>
                  </a:lnTo>
                  <a:lnTo>
                    <a:pt x="83" y="67"/>
                  </a:lnTo>
                  <a:lnTo>
                    <a:pt x="78" y="61"/>
                  </a:lnTo>
                  <a:lnTo>
                    <a:pt x="75" y="55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033658" y="3307395"/>
              <a:ext cx="29442" cy="6167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7" y="3"/>
                </a:cxn>
                <a:cxn ang="0">
                  <a:pos x="30" y="6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6" y="21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7" y="70"/>
                </a:cxn>
                <a:cxn ang="0">
                  <a:pos x="37" y="70"/>
                </a:cxn>
                <a:cxn ang="0">
                  <a:pos x="36" y="72"/>
                </a:cxn>
                <a:cxn ang="0">
                  <a:pos x="35" y="74"/>
                </a:cxn>
                <a:cxn ang="0">
                  <a:pos x="31" y="76"/>
                </a:cxn>
                <a:cxn ang="0">
                  <a:pos x="27" y="77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18" y="77"/>
                </a:cxn>
                <a:cxn ang="0">
                  <a:pos x="15" y="76"/>
                </a:cxn>
                <a:cxn ang="0">
                  <a:pos x="14" y="75"/>
                </a:cxn>
                <a:cxn ang="0">
                  <a:pos x="13" y="72"/>
                </a:cxn>
                <a:cxn ang="0">
                  <a:pos x="14" y="67"/>
                </a:cxn>
                <a:cxn ang="0">
                  <a:pos x="15" y="59"/>
                </a:cxn>
                <a:cxn ang="0">
                  <a:pos x="15" y="59"/>
                </a:cxn>
                <a:cxn ang="0">
                  <a:pos x="14" y="53"/>
                </a:cxn>
                <a:cxn ang="0">
                  <a:pos x="13" y="48"/>
                </a:cxn>
                <a:cxn ang="0">
                  <a:pos x="8" y="38"/>
                </a:cxn>
                <a:cxn ang="0">
                  <a:pos x="3" y="28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lnTo>
                    <a:pt x="0" y="15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6" y="21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6" y="72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7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8" y="77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3" y="72"/>
                  </a:lnTo>
                  <a:lnTo>
                    <a:pt x="14" y="67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4" y="53"/>
                  </a:lnTo>
                  <a:lnTo>
                    <a:pt x="13" y="48"/>
                  </a:lnTo>
                  <a:lnTo>
                    <a:pt x="8" y="38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764798" y="3342189"/>
              <a:ext cx="67062" cy="47446"/>
            </a:xfrm>
            <a:custGeom>
              <a:avLst/>
              <a:gdLst/>
              <a:ahLst/>
              <a:cxnLst>
                <a:cxn ang="0">
                  <a:pos x="70" y="1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3" y="2"/>
                </a:cxn>
                <a:cxn ang="0">
                  <a:pos x="25" y="5"/>
                </a:cxn>
                <a:cxn ang="0">
                  <a:pos x="17" y="10"/>
                </a:cxn>
                <a:cxn ang="0">
                  <a:pos x="10" y="16"/>
                </a:cxn>
                <a:cxn ang="0">
                  <a:pos x="5" y="23"/>
                </a:cxn>
                <a:cxn ang="0">
                  <a:pos x="1" y="31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3" y="48"/>
                </a:cxn>
                <a:cxn ang="0">
                  <a:pos x="6" y="51"/>
                </a:cxn>
                <a:cxn ang="0">
                  <a:pos x="10" y="54"/>
                </a:cxn>
                <a:cxn ang="0">
                  <a:pos x="19" y="57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41" y="57"/>
                </a:cxn>
                <a:cxn ang="0">
                  <a:pos x="54" y="56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8"/>
                </a:cxn>
                <a:cxn ang="0">
                  <a:pos x="81" y="58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73" y="39"/>
                </a:cxn>
                <a:cxn ang="0">
                  <a:pos x="67" y="36"/>
                </a:cxn>
                <a:cxn ang="0">
                  <a:pos x="63" y="34"/>
                </a:cxn>
                <a:cxn ang="0">
                  <a:pos x="58" y="33"/>
                </a:cxn>
                <a:cxn ang="0">
                  <a:pos x="58" y="33"/>
                </a:cxn>
                <a:cxn ang="0">
                  <a:pos x="64" y="30"/>
                </a:cxn>
                <a:cxn ang="0">
                  <a:pos x="67" y="26"/>
                </a:cxn>
                <a:cxn ang="0">
                  <a:pos x="70" y="22"/>
                </a:cxn>
                <a:cxn ang="0">
                  <a:pos x="70" y="19"/>
                </a:cxn>
                <a:cxn ang="0">
                  <a:pos x="70" y="19"/>
                </a:cxn>
                <a:cxn ang="0">
                  <a:pos x="70" y="19"/>
                </a:cxn>
              </a:cxnLst>
              <a:rect l="0" t="0" r="r" b="b"/>
              <a:pathLst>
                <a:path w="81" h="58">
                  <a:moveTo>
                    <a:pt x="70" y="19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0" y="16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3" y="48"/>
                  </a:lnTo>
                  <a:lnTo>
                    <a:pt x="6" y="51"/>
                  </a:lnTo>
                  <a:lnTo>
                    <a:pt x="10" y="54"/>
                  </a:lnTo>
                  <a:lnTo>
                    <a:pt x="19" y="57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41" y="57"/>
                  </a:lnTo>
                  <a:lnTo>
                    <a:pt x="54" y="56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73" y="39"/>
                  </a:lnTo>
                  <a:lnTo>
                    <a:pt x="67" y="36"/>
                  </a:lnTo>
                  <a:lnTo>
                    <a:pt x="63" y="34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64" y="30"/>
                  </a:lnTo>
                  <a:lnTo>
                    <a:pt x="67" y="26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915279" y="3418101"/>
              <a:ext cx="31078" cy="22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25"/>
                </a:cxn>
                <a:cxn ang="0">
                  <a:pos x="8" y="27"/>
                </a:cxn>
                <a:cxn ang="0">
                  <a:pos x="12" y="28"/>
                </a:cxn>
                <a:cxn ang="0">
                  <a:pos x="18" y="27"/>
                </a:cxn>
                <a:cxn ang="0">
                  <a:pos x="24" y="25"/>
                </a:cxn>
                <a:cxn ang="0">
                  <a:pos x="28" y="22"/>
                </a:cxn>
                <a:cxn ang="0">
                  <a:pos x="33" y="1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1" y="12"/>
                </a:cxn>
                <a:cxn ang="0">
                  <a:pos x="25" y="11"/>
                </a:cxn>
                <a:cxn ang="0">
                  <a:pos x="17" y="7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8" y="27"/>
                  </a:lnTo>
                  <a:lnTo>
                    <a:pt x="24" y="25"/>
                  </a:lnTo>
                  <a:lnTo>
                    <a:pt x="28" y="22"/>
                  </a:lnTo>
                  <a:lnTo>
                    <a:pt x="33" y="1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5" y="11"/>
                  </a:lnTo>
                  <a:lnTo>
                    <a:pt x="17" y="7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997062" y="3511411"/>
              <a:ext cx="60519" cy="3795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9" y="2"/>
                </a:cxn>
                <a:cxn ang="0">
                  <a:pos x="38" y="5"/>
                </a:cxn>
                <a:cxn ang="0">
                  <a:pos x="33" y="10"/>
                </a:cxn>
                <a:cxn ang="0">
                  <a:pos x="26" y="12"/>
                </a:cxn>
                <a:cxn ang="0">
                  <a:pos x="19" y="16"/>
                </a:cxn>
                <a:cxn ang="0">
                  <a:pos x="11" y="18"/>
                </a:cxn>
                <a:cxn ang="0">
                  <a:pos x="5" y="22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2" y="39"/>
                </a:cxn>
                <a:cxn ang="0">
                  <a:pos x="4" y="42"/>
                </a:cxn>
                <a:cxn ang="0">
                  <a:pos x="7" y="43"/>
                </a:cxn>
                <a:cxn ang="0">
                  <a:pos x="12" y="46"/>
                </a:cxn>
                <a:cxn ang="0">
                  <a:pos x="19" y="47"/>
                </a:cxn>
                <a:cxn ang="0">
                  <a:pos x="19" y="47"/>
                </a:cxn>
                <a:cxn ang="0">
                  <a:pos x="24" y="46"/>
                </a:cxn>
                <a:cxn ang="0">
                  <a:pos x="32" y="43"/>
                </a:cxn>
                <a:cxn ang="0">
                  <a:pos x="50" y="34"/>
                </a:cxn>
                <a:cxn ang="0">
                  <a:pos x="58" y="30"/>
                </a:cxn>
                <a:cxn ang="0">
                  <a:pos x="66" y="24"/>
                </a:cxn>
                <a:cxn ang="0">
                  <a:pos x="71" y="18"/>
                </a:cxn>
                <a:cxn ang="0">
                  <a:pos x="73" y="16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72" y="11"/>
                </a:cxn>
                <a:cxn ang="0">
                  <a:pos x="70" y="9"/>
                </a:cxn>
                <a:cxn ang="0">
                  <a:pos x="66" y="5"/>
                </a:cxn>
                <a:cxn ang="0">
                  <a:pos x="61" y="4"/>
                </a:cxn>
                <a:cxn ang="0">
                  <a:pos x="5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73" h="47">
                  <a:moveTo>
                    <a:pt x="40" y="0"/>
                  </a:moveTo>
                  <a:lnTo>
                    <a:pt x="40" y="0"/>
                  </a:lnTo>
                  <a:lnTo>
                    <a:pt x="39" y="2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6" y="12"/>
                  </a:lnTo>
                  <a:lnTo>
                    <a:pt x="19" y="16"/>
                  </a:lnTo>
                  <a:lnTo>
                    <a:pt x="11" y="18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7" y="43"/>
                  </a:lnTo>
                  <a:lnTo>
                    <a:pt x="12" y="46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4" y="46"/>
                  </a:lnTo>
                  <a:lnTo>
                    <a:pt x="32" y="43"/>
                  </a:lnTo>
                  <a:lnTo>
                    <a:pt x="50" y="34"/>
                  </a:lnTo>
                  <a:lnTo>
                    <a:pt x="58" y="30"/>
                  </a:lnTo>
                  <a:lnTo>
                    <a:pt x="66" y="24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2" y="11"/>
                  </a:lnTo>
                  <a:lnTo>
                    <a:pt x="70" y="9"/>
                  </a:lnTo>
                  <a:lnTo>
                    <a:pt x="66" y="5"/>
                  </a:lnTo>
                  <a:lnTo>
                    <a:pt x="61" y="4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7891569" y="4517256"/>
              <a:ext cx="714784" cy="749639"/>
            </a:xfrm>
            <a:custGeom>
              <a:avLst/>
              <a:gdLst/>
              <a:ahLst/>
              <a:cxnLst>
                <a:cxn ang="0">
                  <a:pos x="136" y="279"/>
                </a:cxn>
                <a:cxn ang="0">
                  <a:pos x="106" y="224"/>
                </a:cxn>
                <a:cxn ang="0">
                  <a:pos x="87" y="184"/>
                </a:cxn>
                <a:cxn ang="0">
                  <a:pos x="34" y="127"/>
                </a:cxn>
                <a:cxn ang="0">
                  <a:pos x="0" y="91"/>
                </a:cxn>
                <a:cxn ang="0">
                  <a:pos x="6" y="85"/>
                </a:cxn>
                <a:cxn ang="0">
                  <a:pos x="38" y="84"/>
                </a:cxn>
                <a:cxn ang="0">
                  <a:pos x="56" y="70"/>
                </a:cxn>
                <a:cxn ang="0">
                  <a:pos x="44" y="31"/>
                </a:cxn>
                <a:cxn ang="0">
                  <a:pos x="39" y="0"/>
                </a:cxn>
                <a:cxn ang="0">
                  <a:pos x="102" y="29"/>
                </a:cxn>
                <a:cxn ang="0">
                  <a:pos x="158" y="71"/>
                </a:cxn>
                <a:cxn ang="0">
                  <a:pos x="239" y="169"/>
                </a:cxn>
                <a:cxn ang="0">
                  <a:pos x="297" y="231"/>
                </a:cxn>
                <a:cxn ang="0">
                  <a:pos x="396" y="299"/>
                </a:cxn>
                <a:cxn ang="0">
                  <a:pos x="547" y="372"/>
                </a:cxn>
                <a:cxn ang="0">
                  <a:pos x="599" y="401"/>
                </a:cxn>
                <a:cxn ang="0">
                  <a:pos x="670" y="449"/>
                </a:cxn>
                <a:cxn ang="0">
                  <a:pos x="676" y="467"/>
                </a:cxn>
                <a:cxn ang="0">
                  <a:pos x="623" y="455"/>
                </a:cxn>
                <a:cxn ang="0">
                  <a:pos x="565" y="437"/>
                </a:cxn>
                <a:cxn ang="0">
                  <a:pos x="541" y="443"/>
                </a:cxn>
                <a:cxn ang="0">
                  <a:pos x="532" y="459"/>
                </a:cxn>
                <a:cxn ang="0">
                  <a:pos x="534" y="547"/>
                </a:cxn>
                <a:cxn ang="0">
                  <a:pos x="555" y="583"/>
                </a:cxn>
                <a:cxn ang="0">
                  <a:pos x="576" y="635"/>
                </a:cxn>
                <a:cxn ang="0">
                  <a:pos x="591" y="655"/>
                </a:cxn>
                <a:cxn ang="0">
                  <a:pos x="618" y="693"/>
                </a:cxn>
                <a:cxn ang="0">
                  <a:pos x="654" y="716"/>
                </a:cxn>
                <a:cxn ang="0">
                  <a:pos x="739" y="739"/>
                </a:cxn>
                <a:cxn ang="0">
                  <a:pos x="821" y="761"/>
                </a:cxn>
                <a:cxn ang="0">
                  <a:pos x="852" y="783"/>
                </a:cxn>
                <a:cxn ang="0">
                  <a:pos x="874" y="819"/>
                </a:cxn>
                <a:cxn ang="0">
                  <a:pos x="829" y="801"/>
                </a:cxn>
                <a:cxn ang="0">
                  <a:pos x="797" y="791"/>
                </a:cxn>
                <a:cxn ang="0">
                  <a:pos x="771" y="795"/>
                </a:cxn>
                <a:cxn ang="0">
                  <a:pos x="738" y="823"/>
                </a:cxn>
                <a:cxn ang="0">
                  <a:pos x="736" y="838"/>
                </a:cxn>
                <a:cxn ang="0">
                  <a:pos x="762" y="895"/>
                </a:cxn>
                <a:cxn ang="0">
                  <a:pos x="782" y="948"/>
                </a:cxn>
                <a:cxn ang="0">
                  <a:pos x="744" y="924"/>
                </a:cxn>
                <a:cxn ang="0">
                  <a:pos x="676" y="854"/>
                </a:cxn>
                <a:cxn ang="0">
                  <a:pos x="601" y="742"/>
                </a:cxn>
                <a:cxn ang="0">
                  <a:pos x="538" y="674"/>
                </a:cxn>
                <a:cxn ang="0">
                  <a:pos x="491" y="646"/>
                </a:cxn>
                <a:cxn ang="0">
                  <a:pos x="451" y="587"/>
                </a:cxn>
                <a:cxn ang="0">
                  <a:pos x="382" y="474"/>
                </a:cxn>
                <a:cxn ang="0">
                  <a:pos x="298" y="375"/>
                </a:cxn>
                <a:cxn ang="0">
                  <a:pos x="220" y="315"/>
                </a:cxn>
                <a:cxn ang="0">
                  <a:pos x="178" y="299"/>
                </a:cxn>
                <a:cxn ang="0">
                  <a:pos x="150" y="298"/>
                </a:cxn>
              </a:cxnLst>
              <a:rect l="0" t="0" r="r" b="b"/>
              <a:pathLst>
                <a:path w="874" h="948">
                  <a:moveTo>
                    <a:pt x="150" y="298"/>
                  </a:moveTo>
                  <a:lnTo>
                    <a:pt x="150" y="298"/>
                  </a:lnTo>
                  <a:lnTo>
                    <a:pt x="142" y="288"/>
                  </a:lnTo>
                  <a:lnTo>
                    <a:pt x="136" y="279"/>
                  </a:lnTo>
                  <a:lnTo>
                    <a:pt x="127" y="261"/>
                  </a:lnTo>
                  <a:lnTo>
                    <a:pt x="119" y="244"/>
                  </a:lnTo>
                  <a:lnTo>
                    <a:pt x="113" y="235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2" y="211"/>
                  </a:lnTo>
                  <a:lnTo>
                    <a:pt x="95" y="198"/>
                  </a:lnTo>
                  <a:lnTo>
                    <a:pt x="87" y="184"/>
                  </a:lnTo>
                  <a:lnTo>
                    <a:pt x="77" y="172"/>
                  </a:lnTo>
                  <a:lnTo>
                    <a:pt x="67" y="160"/>
                  </a:lnTo>
                  <a:lnTo>
                    <a:pt x="56" y="149"/>
                  </a:lnTo>
                  <a:lnTo>
                    <a:pt x="34" y="127"/>
                  </a:lnTo>
                  <a:lnTo>
                    <a:pt x="15" y="109"/>
                  </a:lnTo>
                  <a:lnTo>
                    <a:pt x="7" y="102"/>
                  </a:lnTo>
                  <a:lnTo>
                    <a:pt x="3" y="96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3" y="86"/>
                  </a:lnTo>
                  <a:lnTo>
                    <a:pt x="6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8" y="85"/>
                  </a:lnTo>
                  <a:lnTo>
                    <a:pt x="38" y="84"/>
                  </a:lnTo>
                  <a:lnTo>
                    <a:pt x="45" y="82"/>
                  </a:lnTo>
                  <a:lnTo>
                    <a:pt x="51" y="78"/>
                  </a:lnTo>
                  <a:lnTo>
                    <a:pt x="54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59"/>
                  </a:lnTo>
                  <a:lnTo>
                    <a:pt x="50" y="46"/>
                  </a:lnTo>
                  <a:lnTo>
                    <a:pt x="44" y="31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8" y="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62" y="10"/>
                  </a:lnTo>
                  <a:lnTo>
                    <a:pt x="83" y="20"/>
                  </a:lnTo>
                  <a:lnTo>
                    <a:pt x="102" y="29"/>
                  </a:lnTo>
                  <a:lnTo>
                    <a:pt x="118" y="39"/>
                  </a:lnTo>
                  <a:lnTo>
                    <a:pt x="133" y="50"/>
                  </a:lnTo>
                  <a:lnTo>
                    <a:pt x="145" y="60"/>
                  </a:lnTo>
                  <a:lnTo>
                    <a:pt x="158" y="71"/>
                  </a:lnTo>
                  <a:lnTo>
                    <a:pt x="168" y="83"/>
                  </a:lnTo>
                  <a:lnTo>
                    <a:pt x="190" y="107"/>
                  </a:lnTo>
                  <a:lnTo>
                    <a:pt x="213" y="136"/>
                  </a:lnTo>
                  <a:lnTo>
                    <a:pt x="239" y="169"/>
                  </a:lnTo>
                  <a:lnTo>
                    <a:pt x="271" y="206"/>
                  </a:lnTo>
                  <a:lnTo>
                    <a:pt x="271" y="206"/>
                  </a:lnTo>
                  <a:lnTo>
                    <a:pt x="283" y="219"/>
                  </a:lnTo>
                  <a:lnTo>
                    <a:pt x="297" y="231"/>
                  </a:lnTo>
                  <a:lnTo>
                    <a:pt x="312" y="244"/>
                  </a:lnTo>
                  <a:lnTo>
                    <a:pt x="328" y="256"/>
                  </a:lnTo>
                  <a:lnTo>
                    <a:pt x="362" y="279"/>
                  </a:lnTo>
                  <a:lnTo>
                    <a:pt x="396" y="299"/>
                  </a:lnTo>
                  <a:lnTo>
                    <a:pt x="433" y="320"/>
                  </a:lnTo>
                  <a:lnTo>
                    <a:pt x="471" y="338"/>
                  </a:lnTo>
                  <a:lnTo>
                    <a:pt x="509" y="356"/>
                  </a:lnTo>
                  <a:lnTo>
                    <a:pt x="547" y="372"/>
                  </a:lnTo>
                  <a:lnTo>
                    <a:pt x="547" y="372"/>
                  </a:lnTo>
                  <a:lnTo>
                    <a:pt x="568" y="381"/>
                  </a:lnTo>
                  <a:lnTo>
                    <a:pt x="584" y="391"/>
                  </a:lnTo>
                  <a:lnTo>
                    <a:pt x="599" y="401"/>
                  </a:lnTo>
                  <a:lnTo>
                    <a:pt x="612" y="412"/>
                  </a:lnTo>
                  <a:lnTo>
                    <a:pt x="629" y="424"/>
                  </a:lnTo>
                  <a:lnTo>
                    <a:pt x="647" y="435"/>
                  </a:lnTo>
                  <a:lnTo>
                    <a:pt x="670" y="449"/>
                  </a:lnTo>
                  <a:lnTo>
                    <a:pt x="701" y="464"/>
                  </a:lnTo>
                  <a:lnTo>
                    <a:pt x="701" y="464"/>
                  </a:lnTo>
                  <a:lnTo>
                    <a:pt x="688" y="466"/>
                  </a:lnTo>
                  <a:lnTo>
                    <a:pt x="676" y="467"/>
                  </a:lnTo>
                  <a:lnTo>
                    <a:pt x="662" y="466"/>
                  </a:lnTo>
                  <a:lnTo>
                    <a:pt x="649" y="463"/>
                  </a:lnTo>
                  <a:lnTo>
                    <a:pt x="636" y="459"/>
                  </a:lnTo>
                  <a:lnTo>
                    <a:pt x="623" y="455"/>
                  </a:lnTo>
                  <a:lnTo>
                    <a:pt x="599" y="447"/>
                  </a:lnTo>
                  <a:lnTo>
                    <a:pt x="587" y="442"/>
                  </a:lnTo>
                  <a:lnTo>
                    <a:pt x="576" y="439"/>
                  </a:lnTo>
                  <a:lnTo>
                    <a:pt x="565" y="437"/>
                  </a:lnTo>
                  <a:lnTo>
                    <a:pt x="557" y="437"/>
                  </a:lnTo>
                  <a:lnTo>
                    <a:pt x="548" y="439"/>
                  </a:lnTo>
                  <a:lnTo>
                    <a:pt x="545" y="441"/>
                  </a:lnTo>
                  <a:lnTo>
                    <a:pt x="541" y="443"/>
                  </a:lnTo>
                  <a:lnTo>
                    <a:pt x="539" y="445"/>
                  </a:lnTo>
                  <a:lnTo>
                    <a:pt x="537" y="450"/>
                  </a:lnTo>
                  <a:lnTo>
                    <a:pt x="532" y="459"/>
                  </a:lnTo>
                  <a:lnTo>
                    <a:pt x="532" y="459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34" y="547"/>
                  </a:lnTo>
                  <a:lnTo>
                    <a:pt x="540" y="554"/>
                  </a:lnTo>
                  <a:lnTo>
                    <a:pt x="545" y="560"/>
                  </a:lnTo>
                  <a:lnTo>
                    <a:pt x="548" y="567"/>
                  </a:lnTo>
                  <a:lnTo>
                    <a:pt x="555" y="583"/>
                  </a:lnTo>
                  <a:lnTo>
                    <a:pt x="561" y="598"/>
                  </a:lnTo>
                  <a:lnTo>
                    <a:pt x="565" y="615"/>
                  </a:lnTo>
                  <a:lnTo>
                    <a:pt x="572" y="628"/>
                  </a:lnTo>
                  <a:lnTo>
                    <a:pt x="576" y="635"/>
                  </a:lnTo>
                  <a:lnTo>
                    <a:pt x="580" y="642"/>
                  </a:lnTo>
                  <a:lnTo>
                    <a:pt x="585" y="649"/>
                  </a:lnTo>
                  <a:lnTo>
                    <a:pt x="591" y="655"/>
                  </a:lnTo>
                  <a:lnTo>
                    <a:pt x="591" y="655"/>
                  </a:lnTo>
                  <a:lnTo>
                    <a:pt x="596" y="665"/>
                  </a:lnTo>
                  <a:lnTo>
                    <a:pt x="603" y="676"/>
                  </a:lnTo>
                  <a:lnTo>
                    <a:pt x="610" y="685"/>
                  </a:lnTo>
                  <a:lnTo>
                    <a:pt x="618" y="693"/>
                  </a:lnTo>
                  <a:lnTo>
                    <a:pt x="626" y="700"/>
                  </a:lnTo>
                  <a:lnTo>
                    <a:pt x="636" y="705"/>
                  </a:lnTo>
                  <a:lnTo>
                    <a:pt x="645" y="711"/>
                  </a:lnTo>
                  <a:lnTo>
                    <a:pt x="654" y="716"/>
                  </a:lnTo>
                  <a:lnTo>
                    <a:pt x="675" y="724"/>
                  </a:lnTo>
                  <a:lnTo>
                    <a:pt x="695" y="730"/>
                  </a:lnTo>
                  <a:lnTo>
                    <a:pt x="717" y="734"/>
                  </a:lnTo>
                  <a:lnTo>
                    <a:pt x="739" y="739"/>
                  </a:lnTo>
                  <a:lnTo>
                    <a:pt x="761" y="742"/>
                  </a:lnTo>
                  <a:lnTo>
                    <a:pt x="782" y="747"/>
                  </a:lnTo>
                  <a:lnTo>
                    <a:pt x="802" y="753"/>
                  </a:lnTo>
                  <a:lnTo>
                    <a:pt x="821" y="761"/>
                  </a:lnTo>
                  <a:lnTo>
                    <a:pt x="829" y="765"/>
                  </a:lnTo>
                  <a:lnTo>
                    <a:pt x="837" y="770"/>
                  </a:lnTo>
                  <a:lnTo>
                    <a:pt x="845" y="776"/>
                  </a:lnTo>
                  <a:lnTo>
                    <a:pt x="852" y="783"/>
                  </a:lnTo>
                  <a:lnTo>
                    <a:pt x="859" y="791"/>
                  </a:lnTo>
                  <a:lnTo>
                    <a:pt x="864" y="799"/>
                  </a:lnTo>
                  <a:lnTo>
                    <a:pt x="869" y="809"/>
                  </a:lnTo>
                  <a:lnTo>
                    <a:pt x="874" y="819"/>
                  </a:lnTo>
                  <a:lnTo>
                    <a:pt x="874" y="819"/>
                  </a:lnTo>
                  <a:lnTo>
                    <a:pt x="860" y="815"/>
                  </a:lnTo>
                  <a:lnTo>
                    <a:pt x="848" y="810"/>
                  </a:lnTo>
                  <a:lnTo>
                    <a:pt x="829" y="801"/>
                  </a:lnTo>
                  <a:lnTo>
                    <a:pt x="821" y="796"/>
                  </a:lnTo>
                  <a:lnTo>
                    <a:pt x="814" y="793"/>
                  </a:lnTo>
                  <a:lnTo>
                    <a:pt x="806" y="791"/>
                  </a:lnTo>
                  <a:lnTo>
                    <a:pt x="797" y="791"/>
                  </a:lnTo>
                  <a:lnTo>
                    <a:pt x="797" y="791"/>
                  </a:lnTo>
                  <a:lnTo>
                    <a:pt x="787" y="791"/>
                  </a:lnTo>
                  <a:lnTo>
                    <a:pt x="779" y="793"/>
                  </a:lnTo>
                  <a:lnTo>
                    <a:pt x="771" y="795"/>
                  </a:lnTo>
                  <a:lnTo>
                    <a:pt x="764" y="800"/>
                  </a:lnTo>
                  <a:lnTo>
                    <a:pt x="757" y="804"/>
                  </a:lnTo>
                  <a:lnTo>
                    <a:pt x="751" y="810"/>
                  </a:lnTo>
                  <a:lnTo>
                    <a:pt x="738" y="823"/>
                  </a:lnTo>
                  <a:lnTo>
                    <a:pt x="738" y="823"/>
                  </a:lnTo>
                  <a:lnTo>
                    <a:pt x="736" y="827"/>
                  </a:lnTo>
                  <a:lnTo>
                    <a:pt x="736" y="832"/>
                  </a:lnTo>
                  <a:lnTo>
                    <a:pt x="736" y="838"/>
                  </a:lnTo>
                  <a:lnTo>
                    <a:pt x="738" y="845"/>
                  </a:lnTo>
                  <a:lnTo>
                    <a:pt x="744" y="860"/>
                  </a:lnTo>
                  <a:lnTo>
                    <a:pt x="753" y="877"/>
                  </a:lnTo>
                  <a:lnTo>
                    <a:pt x="762" y="895"/>
                  </a:lnTo>
                  <a:lnTo>
                    <a:pt x="771" y="914"/>
                  </a:lnTo>
                  <a:lnTo>
                    <a:pt x="778" y="932"/>
                  </a:lnTo>
                  <a:lnTo>
                    <a:pt x="780" y="940"/>
                  </a:lnTo>
                  <a:lnTo>
                    <a:pt x="782" y="948"/>
                  </a:lnTo>
                  <a:lnTo>
                    <a:pt x="782" y="948"/>
                  </a:lnTo>
                  <a:lnTo>
                    <a:pt x="769" y="941"/>
                  </a:lnTo>
                  <a:lnTo>
                    <a:pt x="756" y="933"/>
                  </a:lnTo>
                  <a:lnTo>
                    <a:pt x="744" y="924"/>
                  </a:lnTo>
                  <a:lnTo>
                    <a:pt x="732" y="915"/>
                  </a:lnTo>
                  <a:lnTo>
                    <a:pt x="711" y="896"/>
                  </a:lnTo>
                  <a:lnTo>
                    <a:pt x="693" y="876"/>
                  </a:lnTo>
                  <a:lnTo>
                    <a:pt x="676" y="854"/>
                  </a:lnTo>
                  <a:lnTo>
                    <a:pt x="661" y="832"/>
                  </a:lnTo>
                  <a:lnTo>
                    <a:pt x="631" y="787"/>
                  </a:lnTo>
                  <a:lnTo>
                    <a:pt x="616" y="764"/>
                  </a:lnTo>
                  <a:lnTo>
                    <a:pt x="601" y="742"/>
                  </a:lnTo>
                  <a:lnTo>
                    <a:pt x="585" y="722"/>
                  </a:lnTo>
                  <a:lnTo>
                    <a:pt x="568" y="702"/>
                  </a:lnTo>
                  <a:lnTo>
                    <a:pt x="548" y="684"/>
                  </a:lnTo>
                  <a:lnTo>
                    <a:pt x="538" y="674"/>
                  </a:lnTo>
                  <a:lnTo>
                    <a:pt x="527" y="666"/>
                  </a:lnTo>
                  <a:lnTo>
                    <a:pt x="516" y="659"/>
                  </a:lnTo>
                  <a:lnTo>
                    <a:pt x="503" y="653"/>
                  </a:lnTo>
                  <a:lnTo>
                    <a:pt x="491" y="646"/>
                  </a:lnTo>
                  <a:lnTo>
                    <a:pt x="477" y="640"/>
                  </a:lnTo>
                  <a:lnTo>
                    <a:pt x="477" y="640"/>
                  </a:lnTo>
                  <a:lnTo>
                    <a:pt x="465" y="613"/>
                  </a:lnTo>
                  <a:lnTo>
                    <a:pt x="451" y="587"/>
                  </a:lnTo>
                  <a:lnTo>
                    <a:pt x="436" y="558"/>
                  </a:lnTo>
                  <a:lnTo>
                    <a:pt x="420" y="531"/>
                  </a:lnTo>
                  <a:lnTo>
                    <a:pt x="402" y="503"/>
                  </a:lnTo>
                  <a:lnTo>
                    <a:pt x="382" y="474"/>
                  </a:lnTo>
                  <a:lnTo>
                    <a:pt x="363" y="448"/>
                  </a:lnTo>
                  <a:lnTo>
                    <a:pt x="341" y="422"/>
                  </a:lnTo>
                  <a:lnTo>
                    <a:pt x="320" y="397"/>
                  </a:lnTo>
                  <a:lnTo>
                    <a:pt x="298" y="375"/>
                  </a:lnTo>
                  <a:lnTo>
                    <a:pt x="275" y="354"/>
                  </a:lnTo>
                  <a:lnTo>
                    <a:pt x="253" y="337"/>
                  </a:lnTo>
                  <a:lnTo>
                    <a:pt x="232" y="322"/>
                  </a:lnTo>
                  <a:lnTo>
                    <a:pt x="220" y="315"/>
                  </a:lnTo>
                  <a:lnTo>
                    <a:pt x="210" y="310"/>
                  </a:lnTo>
                  <a:lnTo>
                    <a:pt x="198" y="306"/>
                  </a:lnTo>
                  <a:lnTo>
                    <a:pt x="188" y="302"/>
                  </a:lnTo>
                  <a:lnTo>
                    <a:pt x="178" y="299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50" y="298"/>
                  </a:lnTo>
                  <a:lnTo>
                    <a:pt x="150" y="29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7130987" y="1379526"/>
              <a:ext cx="1153141" cy="2471911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6421111" y="4798766"/>
              <a:ext cx="1182583" cy="797085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2829200" y="3391216"/>
              <a:ext cx="1473730" cy="2111325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2233820" y="4416039"/>
              <a:ext cx="580659" cy="645259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1733308" y="3370656"/>
              <a:ext cx="1696180" cy="931513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670755" y="2311040"/>
              <a:ext cx="1184218" cy="1674826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077209" y="3459221"/>
              <a:ext cx="44163" cy="45864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44" y="25"/>
                </a:cxn>
                <a:cxn ang="0">
                  <a:pos x="41" y="25"/>
                </a:cxn>
                <a:cxn ang="0">
                  <a:pos x="39" y="23"/>
                </a:cxn>
                <a:cxn ang="0">
                  <a:pos x="38" y="21"/>
                </a:cxn>
                <a:cxn ang="0">
                  <a:pos x="36" y="17"/>
                </a:cxn>
                <a:cxn ang="0">
                  <a:pos x="36" y="8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7" y="5"/>
                </a:cxn>
                <a:cxn ang="0">
                  <a:pos x="15" y="13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1" y="28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11" y="51"/>
                </a:cxn>
                <a:cxn ang="0">
                  <a:pos x="18" y="54"/>
                </a:cxn>
                <a:cxn ang="0">
                  <a:pos x="26" y="56"/>
                </a:cxn>
                <a:cxn ang="0">
                  <a:pos x="34" y="57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50" y="37"/>
                </a:cxn>
                <a:cxn ang="0">
                  <a:pos x="49" y="36"/>
                </a:cxn>
                <a:cxn ang="0">
                  <a:pos x="48" y="31"/>
                </a:cxn>
                <a:cxn ang="0">
                  <a:pos x="47" y="28"/>
                </a:cxn>
                <a:cxn ang="0">
                  <a:pos x="46" y="26"/>
                </a:cxn>
                <a:cxn ang="0">
                  <a:pos x="44" y="25"/>
                </a:cxn>
                <a:cxn ang="0">
                  <a:pos x="44" y="25"/>
                </a:cxn>
                <a:cxn ang="0">
                  <a:pos x="44" y="25"/>
                </a:cxn>
              </a:cxnLst>
              <a:rect l="0" t="0" r="r" b="b"/>
              <a:pathLst>
                <a:path w="52" h="59">
                  <a:moveTo>
                    <a:pt x="44" y="25"/>
                  </a:moveTo>
                  <a:lnTo>
                    <a:pt x="44" y="25"/>
                  </a:lnTo>
                  <a:lnTo>
                    <a:pt x="41" y="25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5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1" y="51"/>
                  </a:lnTo>
                  <a:lnTo>
                    <a:pt x="18" y="54"/>
                  </a:lnTo>
                  <a:lnTo>
                    <a:pt x="26" y="56"/>
                  </a:lnTo>
                  <a:lnTo>
                    <a:pt x="3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1"/>
                  </a:lnTo>
                  <a:lnTo>
                    <a:pt x="47" y="28"/>
                  </a:lnTo>
                  <a:lnTo>
                    <a:pt x="46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6133234" y="2726978"/>
              <a:ext cx="29442" cy="4111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4"/>
                </a:cxn>
                <a:cxn ang="0">
                  <a:pos x="11" y="40"/>
                </a:cxn>
                <a:cxn ang="0">
                  <a:pos x="16" y="46"/>
                </a:cxn>
                <a:cxn ang="0">
                  <a:pos x="20" y="49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8" y="50"/>
                </a:cxn>
                <a:cxn ang="0">
                  <a:pos x="31" y="48"/>
                </a:cxn>
                <a:cxn ang="0">
                  <a:pos x="34" y="42"/>
                </a:cxn>
                <a:cxn ang="0">
                  <a:pos x="35" y="37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25"/>
                </a:cxn>
                <a:cxn ang="0">
                  <a:pos x="34" y="19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6" h="50">
                  <a:moveTo>
                    <a:pt x="30" y="0"/>
                  </a:moveTo>
                  <a:lnTo>
                    <a:pt x="3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6" y="46"/>
                  </a:lnTo>
                  <a:lnTo>
                    <a:pt x="20" y="49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25"/>
                  </a:lnTo>
                  <a:lnTo>
                    <a:pt x="34" y="1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5882978" y="2674788"/>
              <a:ext cx="37620" cy="52190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7" y="29"/>
                </a:cxn>
                <a:cxn ang="0">
                  <a:pos x="35" y="29"/>
                </a:cxn>
                <a:cxn ang="0">
                  <a:pos x="35" y="28"/>
                </a:cxn>
                <a:cxn ang="0">
                  <a:pos x="35" y="25"/>
                </a:cxn>
                <a:cxn ang="0">
                  <a:pos x="34" y="22"/>
                </a:cxn>
                <a:cxn ang="0">
                  <a:pos x="33" y="18"/>
                </a:cxn>
                <a:cxn ang="0">
                  <a:pos x="33" y="18"/>
                </a:cxn>
                <a:cxn ang="0">
                  <a:pos x="31" y="16"/>
                </a:cxn>
                <a:cxn ang="0">
                  <a:pos x="27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4"/>
                </a:cxn>
                <a:cxn ang="0">
                  <a:pos x="14" y="43"/>
                </a:cxn>
                <a:cxn ang="0">
                  <a:pos x="25" y="60"/>
                </a:cxn>
                <a:cxn ang="0">
                  <a:pos x="30" y="64"/>
                </a:cxn>
                <a:cxn ang="0">
                  <a:pos x="33" y="67"/>
                </a:cxn>
                <a:cxn ang="0">
                  <a:pos x="33" y="67"/>
                </a:cxn>
                <a:cxn ang="0">
                  <a:pos x="37" y="66"/>
                </a:cxn>
                <a:cxn ang="0">
                  <a:pos x="39" y="64"/>
                </a:cxn>
                <a:cxn ang="0">
                  <a:pos x="41" y="62"/>
                </a:cxn>
                <a:cxn ang="0">
                  <a:pos x="42" y="60"/>
                </a:cxn>
                <a:cxn ang="0">
                  <a:pos x="43" y="55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2" y="39"/>
                </a:cxn>
                <a:cxn ang="0">
                  <a:pos x="40" y="32"/>
                </a:cxn>
                <a:cxn ang="0">
                  <a:pos x="39" y="30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45" h="67">
                  <a:moveTo>
                    <a:pt x="37" y="29"/>
                  </a:moveTo>
                  <a:lnTo>
                    <a:pt x="37" y="29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4"/>
                  </a:lnTo>
                  <a:lnTo>
                    <a:pt x="14" y="43"/>
                  </a:lnTo>
                  <a:lnTo>
                    <a:pt x="25" y="60"/>
                  </a:lnTo>
                  <a:lnTo>
                    <a:pt x="30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6"/>
                  </a:lnTo>
                  <a:lnTo>
                    <a:pt x="39" y="64"/>
                  </a:lnTo>
                  <a:lnTo>
                    <a:pt x="41" y="62"/>
                  </a:lnTo>
                  <a:lnTo>
                    <a:pt x="42" y="60"/>
                  </a:lnTo>
                  <a:lnTo>
                    <a:pt x="43" y="55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39"/>
                  </a:lnTo>
                  <a:lnTo>
                    <a:pt x="40" y="32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2047355" y="4942684"/>
              <a:ext cx="475977" cy="627862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1371827" y="4659592"/>
              <a:ext cx="318954" cy="222994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072302" y="5992811"/>
              <a:ext cx="438357" cy="415939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5151838" y="5138792"/>
              <a:ext cx="1185854" cy="1050127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5215629" y="2453376"/>
              <a:ext cx="2181971" cy="2615829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5914056" y="2497659"/>
              <a:ext cx="243713" cy="238809"/>
            </a:xfrm>
            <a:custGeom>
              <a:avLst/>
              <a:gdLst/>
              <a:ahLst/>
              <a:cxnLst>
                <a:cxn ang="0">
                  <a:pos x="298" y="77"/>
                </a:cxn>
                <a:cxn ang="0">
                  <a:pos x="290" y="40"/>
                </a:cxn>
                <a:cxn ang="0">
                  <a:pos x="276" y="27"/>
                </a:cxn>
                <a:cxn ang="0">
                  <a:pos x="263" y="2"/>
                </a:cxn>
                <a:cxn ang="0">
                  <a:pos x="226" y="1"/>
                </a:cxn>
                <a:cxn ang="0">
                  <a:pos x="192" y="8"/>
                </a:cxn>
                <a:cxn ang="0">
                  <a:pos x="162" y="33"/>
                </a:cxn>
                <a:cxn ang="0">
                  <a:pos x="138" y="36"/>
                </a:cxn>
                <a:cxn ang="0">
                  <a:pos x="118" y="30"/>
                </a:cxn>
                <a:cxn ang="0">
                  <a:pos x="108" y="33"/>
                </a:cxn>
                <a:cxn ang="0">
                  <a:pos x="103" y="48"/>
                </a:cxn>
                <a:cxn ang="0">
                  <a:pos x="112" y="84"/>
                </a:cxn>
                <a:cxn ang="0">
                  <a:pos x="132" y="103"/>
                </a:cxn>
                <a:cxn ang="0">
                  <a:pos x="127" y="115"/>
                </a:cxn>
                <a:cxn ang="0">
                  <a:pos x="103" y="108"/>
                </a:cxn>
                <a:cxn ang="0">
                  <a:pos x="88" y="107"/>
                </a:cxn>
                <a:cxn ang="0">
                  <a:pos x="39" y="94"/>
                </a:cxn>
                <a:cxn ang="0">
                  <a:pos x="19" y="93"/>
                </a:cxn>
                <a:cxn ang="0">
                  <a:pos x="6" y="116"/>
                </a:cxn>
                <a:cxn ang="0">
                  <a:pos x="1" y="152"/>
                </a:cxn>
                <a:cxn ang="0">
                  <a:pos x="15" y="175"/>
                </a:cxn>
                <a:cxn ang="0">
                  <a:pos x="11" y="190"/>
                </a:cxn>
                <a:cxn ang="0">
                  <a:pos x="8" y="207"/>
                </a:cxn>
                <a:cxn ang="0">
                  <a:pos x="32" y="222"/>
                </a:cxn>
                <a:cxn ang="0">
                  <a:pos x="47" y="231"/>
                </a:cxn>
                <a:cxn ang="0">
                  <a:pos x="51" y="257"/>
                </a:cxn>
                <a:cxn ang="0">
                  <a:pos x="78" y="280"/>
                </a:cxn>
                <a:cxn ang="0">
                  <a:pos x="135" y="291"/>
                </a:cxn>
                <a:cxn ang="0">
                  <a:pos x="143" y="299"/>
                </a:cxn>
                <a:cxn ang="0">
                  <a:pos x="165" y="301"/>
                </a:cxn>
                <a:cxn ang="0">
                  <a:pos x="181" y="294"/>
                </a:cxn>
                <a:cxn ang="0">
                  <a:pos x="184" y="276"/>
                </a:cxn>
                <a:cxn ang="0">
                  <a:pos x="180" y="246"/>
                </a:cxn>
                <a:cxn ang="0">
                  <a:pos x="180" y="236"/>
                </a:cxn>
                <a:cxn ang="0">
                  <a:pos x="199" y="230"/>
                </a:cxn>
                <a:cxn ang="0">
                  <a:pos x="218" y="200"/>
                </a:cxn>
                <a:cxn ang="0">
                  <a:pos x="231" y="175"/>
                </a:cxn>
                <a:cxn ang="0">
                  <a:pos x="261" y="164"/>
                </a:cxn>
                <a:cxn ang="0">
                  <a:pos x="284" y="153"/>
                </a:cxn>
                <a:cxn ang="0">
                  <a:pos x="286" y="137"/>
                </a:cxn>
                <a:cxn ang="0">
                  <a:pos x="286" y="122"/>
                </a:cxn>
                <a:cxn ang="0">
                  <a:pos x="258" y="125"/>
                </a:cxn>
                <a:cxn ang="0">
                  <a:pos x="240" y="129"/>
                </a:cxn>
                <a:cxn ang="0">
                  <a:pos x="202" y="109"/>
                </a:cxn>
                <a:cxn ang="0">
                  <a:pos x="180" y="78"/>
                </a:cxn>
                <a:cxn ang="0">
                  <a:pos x="180" y="48"/>
                </a:cxn>
                <a:cxn ang="0">
                  <a:pos x="203" y="70"/>
                </a:cxn>
                <a:cxn ang="0">
                  <a:pos x="226" y="104"/>
                </a:cxn>
                <a:cxn ang="0">
                  <a:pos x="246" y="110"/>
                </a:cxn>
                <a:cxn ang="0">
                  <a:pos x="272" y="107"/>
                </a:cxn>
                <a:cxn ang="0">
                  <a:pos x="298" y="85"/>
                </a:cxn>
              </a:cxnLst>
              <a:rect l="0" t="0" r="r" b="b"/>
              <a:pathLst>
                <a:path w="299" h="301">
                  <a:moveTo>
                    <a:pt x="298" y="85"/>
                  </a:moveTo>
                  <a:lnTo>
                    <a:pt x="298" y="85"/>
                  </a:lnTo>
                  <a:lnTo>
                    <a:pt x="299" y="83"/>
                  </a:lnTo>
                  <a:lnTo>
                    <a:pt x="298" y="77"/>
                  </a:lnTo>
                  <a:lnTo>
                    <a:pt x="295" y="64"/>
                  </a:lnTo>
                  <a:lnTo>
                    <a:pt x="292" y="5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4" y="39"/>
                  </a:lnTo>
                  <a:lnTo>
                    <a:pt x="279" y="34"/>
                  </a:lnTo>
                  <a:lnTo>
                    <a:pt x="276" y="27"/>
                  </a:lnTo>
                  <a:lnTo>
                    <a:pt x="273" y="20"/>
                  </a:lnTo>
                  <a:lnTo>
                    <a:pt x="271" y="12"/>
                  </a:lnTo>
                  <a:lnTo>
                    <a:pt x="268" y="7"/>
                  </a:lnTo>
                  <a:lnTo>
                    <a:pt x="263" y="2"/>
                  </a:lnTo>
                  <a:lnTo>
                    <a:pt x="260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26" y="1"/>
                  </a:lnTo>
                  <a:lnTo>
                    <a:pt x="212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2" y="8"/>
                  </a:lnTo>
                  <a:lnTo>
                    <a:pt x="186" y="12"/>
                  </a:lnTo>
                  <a:lnTo>
                    <a:pt x="174" y="23"/>
                  </a:lnTo>
                  <a:lnTo>
                    <a:pt x="169" y="28"/>
                  </a:lnTo>
                  <a:lnTo>
                    <a:pt x="162" y="33"/>
                  </a:lnTo>
                  <a:lnTo>
                    <a:pt x="153" y="35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38" y="36"/>
                  </a:lnTo>
                  <a:lnTo>
                    <a:pt x="134" y="35"/>
                  </a:lnTo>
                  <a:lnTo>
                    <a:pt x="127" y="33"/>
                  </a:lnTo>
                  <a:lnTo>
                    <a:pt x="123" y="31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3" y="30"/>
                  </a:lnTo>
                  <a:lnTo>
                    <a:pt x="111" y="31"/>
                  </a:lnTo>
                  <a:lnTo>
                    <a:pt x="108" y="33"/>
                  </a:lnTo>
                  <a:lnTo>
                    <a:pt x="107" y="35"/>
                  </a:lnTo>
                  <a:lnTo>
                    <a:pt x="103" y="42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60"/>
                  </a:lnTo>
                  <a:lnTo>
                    <a:pt x="105" y="69"/>
                  </a:lnTo>
                  <a:lnTo>
                    <a:pt x="109" y="77"/>
                  </a:lnTo>
                  <a:lnTo>
                    <a:pt x="112" y="84"/>
                  </a:lnTo>
                  <a:lnTo>
                    <a:pt x="117" y="89"/>
                  </a:lnTo>
                  <a:lnTo>
                    <a:pt x="122" y="94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5" y="111"/>
                  </a:lnTo>
                  <a:lnTo>
                    <a:pt x="107" y="109"/>
                  </a:lnTo>
                  <a:lnTo>
                    <a:pt x="103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0" y="107"/>
                  </a:lnTo>
                  <a:lnTo>
                    <a:pt x="72" y="104"/>
                  </a:lnTo>
                  <a:lnTo>
                    <a:pt x="55" y="100"/>
                  </a:lnTo>
                  <a:lnTo>
                    <a:pt x="39" y="94"/>
                  </a:lnTo>
                  <a:lnTo>
                    <a:pt x="3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4"/>
                  </a:lnTo>
                  <a:lnTo>
                    <a:pt x="13" y="100"/>
                  </a:lnTo>
                  <a:lnTo>
                    <a:pt x="10" y="107"/>
                  </a:lnTo>
                  <a:lnTo>
                    <a:pt x="6" y="116"/>
                  </a:lnTo>
                  <a:lnTo>
                    <a:pt x="2" y="134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52"/>
                  </a:lnTo>
                  <a:lnTo>
                    <a:pt x="2" y="156"/>
                  </a:lnTo>
                  <a:lnTo>
                    <a:pt x="8" y="163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3" y="185"/>
                  </a:lnTo>
                  <a:lnTo>
                    <a:pt x="11" y="190"/>
                  </a:lnTo>
                  <a:lnTo>
                    <a:pt x="9" y="194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11" y="213"/>
                  </a:lnTo>
                  <a:lnTo>
                    <a:pt x="15" y="216"/>
                  </a:lnTo>
                  <a:lnTo>
                    <a:pt x="20" y="218"/>
                  </a:lnTo>
                  <a:lnTo>
                    <a:pt x="32" y="222"/>
                  </a:lnTo>
                  <a:lnTo>
                    <a:pt x="39" y="225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7" y="231"/>
                  </a:lnTo>
                  <a:lnTo>
                    <a:pt x="48" y="234"/>
                  </a:lnTo>
                  <a:lnTo>
                    <a:pt x="49" y="242"/>
                  </a:lnTo>
                  <a:lnTo>
                    <a:pt x="49" y="251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8" y="268"/>
                  </a:lnTo>
                  <a:lnTo>
                    <a:pt x="67" y="275"/>
                  </a:lnTo>
                  <a:lnTo>
                    <a:pt x="78" y="280"/>
                  </a:lnTo>
                  <a:lnTo>
                    <a:pt x="88" y="285"/>
                  </a:lnTo>
                  <a:lnTo>
                    <a:pt x="100" y="287"/>
                  </a:lnTo>
                  <a:lnTo>
                    <a:pt x="111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8" y="294"/>
                  </a:lnTo>
                  <a:lnTo>
                    <a:pt x="140" y="297"/>
                  </a:lnTo>
                  <a:lnTo>
                    <a:pt x="143" y="299"/>
                  </a:lnTo>
                  <a:lnTo>
                    <a:pt x="148" y="300"/>
                  </a:lnTo>
                  <a:lnTo>
                    <a:pt x="156" y="301"/>
                  </a:lnTo>
                  <a:lnTo>
                    <a:pt x="165" y="301"/>
                  </a:lnTo>
                  <a:lnTo>
                    <a:pt x="165" y="301"/>
                  </a:lnTo>
                  <a:lnTo>
                    <a:pt x="171" y="301"/>
                  </a:lnTo>
                  <a:lnTo>
                    <a:pt x="176" y="300"/>
                  </a:lnTo>
                  <a:lnTo>
                    <a:pt x="179" y="298"/>
                  </a:lnTo>
                  <a:lnTo>
                    <a:pt x="181" y="294"/>
                  </a:lnTo>
                  <a:lnTo>
                    <a:pt x="183" y="291"/>
                  </a:lnTo>
                  <a:lnTo>
                    <a:pt x="184" y="286"/>
                  </a:lnTo>
                  <a:lnTo>
                    <a:pt x="184" y="276"/>
                  </a:lnTo>
                  <a:lnTo>
                    <a:pt x="184" y="276"/>
                  </a:lnTo>
                  <a:lnTo>
                    <a:pt x="183" y="265"/>
                  </a:lnTo>
                  <a:lnTo>
                    <a:pt x="181" y="259"/>
                  </a:lnTo>
                  <a:lnTo>
                    <a:pt x="180" y="252"/>
                  </a:lnTo>
                  <a:lnTo>
                    <a:pt x="180" y="246"/>
                  </a:lnTo>
                  <a:lnTo>
                    <a:pt x="180" y="24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5" y="234"/>
                  </a:lnTo>
                  <a:lnTo>
                    <a:pt x="189" y="233"/>
                  </a:lnTo>
                  <a:lnTo>
                    <a:pt x="194" y="232"/>
                  </a:lnTo>
                  <a:lnTo>
                    <a:pt x="199" y="230"/>
                  </a:lnTo>
                  <a:lnTo>
                    <a:pt x="204" y="224"/>
                  </a:lnTo>
                  <a:lnTo>
                    <a:pt x="210" y="216"/>
                  </a:lnTo>
                  <a:lnTo>
                    <a:pt x="215" y="208"/>
                  </a:lnTo>
                  <a:lnTo>
                    <a:pt x="218" y="200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7" y="179"/>
                  </a:lnTo>
                  <a:lnTo>
                    <a:pt x="231" y="175"/>
                  </a:lnTo>
                  <a:lnTo>
                    <a:pt x="235" y="172"/>
                  </a:lnTo>
                  <a:lnTo>
                    <a:pt x="240" y="169"/>
                  </a:lnTo>
                  <a:lnTo>
                    <a:pt x="250" y="167"/>
                  </a:lnTo>
                  <a:lnTo>
                    <a:pt x="261" y="164"/>
                  </a:lnTo>
                  <a:lnTo>
                    <a:pt x="270" y="162"/>
                  </a:lnTo>
                  <a:lnTo>
                    <a:pt x="279" y="158"/>
                  </a:lnTo>
                  <a:lnTo>
                    <a:pt x="281" y="155"/>
                  </a:lnTo>
                  <a:lnTo>
                    <a:pt x="284" y="153"/>
                  </a:lnTo>
                  <a:lnTo>
                    <a:pt x="286" y="148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6" y="137"/>
                  </a:lnTo>
                  <a:lnTo>
                    <a:pt x="285" y="131"/>
                  </a:lnTo>
                  <a:lnTo>
                    <a:pt x="285" y="126"/>
                  </a:lnTo>
                  <a:lnTo>
                    <a:pt x="286" y="122"/>
                  </a:lnTo>
                  <a:lnTo>
                    <a:pt x="286" y="122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63" y="123"/>
                  </a:lnTo>
                  <a:lnTo>
                    <a:pt x="258" y="125"/>
                  </a:lnTo>
                  <a:lnTo>
                    <a:pt x="253" y="127"/>
                  </a:lnTo>
                  <a:lnTo>
                    <a:pt x="246" y="129"/>
                  </a:lnTo>
                  <a:lnTo>
                    <a:pt x="246" y="129"/>
                  </a:lnTo>
                  <a:lnTo>
                    <a:pt x="240" y="129"/>
                  </a:lnTo>
                  <a:lnTo>
                    <a:pt x="234" y="127"/>
                  </a:lnTo>
                  <a:lnTo>
                    <a:pt x="223" y="123"/>
                  </a:lnTo>
                  <a:lnTo>
                    <a:pt x="212" y="117"/>
                  </a:lnTo>
                  <a:lnTo>
                    <a:pt x="202" y="109"/>
                  </a:lnTo>
                  <a:lnTo>
                    <a:pt x="193" y="101"/>
                  </a:lnTo>
                  <a:lnTo>
                    <a:pt x="186" y="92"/>
                  </a:lnTo>
                  <a:lnTo>
                    <a:pt x="181" y="83"/>
                  </a:lnTo>
                  <a:lnTo>
                    <a:pt x="180" y="78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200" y="60"/>
                  </a:lnTo>
                  <a:lnTo>
                    <a:pt x="203" y="70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8" y="99"/>
                  </a:lnTo>
                  <a:lnTo>
                    <a:pt x="226" y="104"/>
                  </a:lnTo>
                  <a:lnTo>
                    <a:pt x="231" y="107"/>
                  </a:lnTo>
                  <a:lnTo>
                    <a:pt x="235" y="109"/>
                  </a:lnTo>
                  <a:lnTo>
                    <a:pt x="240" y="110"/>
                  </a:lnTo>
                  <a:lnTo>
                    <a:pt x="246" y="110"/>
                  </a:lnTo>
                  <a:lnTo>
                    <a:pt x="246" y="110"/>
                  </a:lnTo>
                  <a:lnTo>
                    <a:pt x="256" y="110"/>
                  </a:lnTo>
                  <a:lnTo>
                    <a:pt x="264" y="109"/>
                  </a:lnTo>
                  <a:lnTo>
                    <a:pt x="272" y="107"/>
                  </a:lnTo>
                  <a:lnTo>
                    <a:pt x="278" y="103"/>
                  </a:lnTo>
                  <a:lnTo>
                    <a:pt x="284" y="100"/>
                  </a:lnTo>
                  <a:lnTo>
                    <a:pt x="288" y="95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298" y="8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6165948" y="2404349"/>
              <a:ext cx="160295" cy="109125"/>
            </a:xfrm>
            <a:custGeom>
              <a:avLst/>
              <a:gdLst/>
              <a:ahLst/>
              <a:cxnLst>
                <a:cxn ang="0">
                  <a:pos x="144" y="103"/>
                </a:cxn>
                <a:cxn ang="0">
                  <a:pos x="153" y="100"/>
                </a:cxn>
                <a:cxn ang="0">
                  <a:pos x="162" y="94"/>
                </a:cxn>
                <a:cxn ang="0">
                  <a:pos x="179" y="72"/>
                </a:cxn>
                <a:cxn ang="0">
                  <a:pos x="191" y="44"/>
                </a:cxn>
                <a:cxn ang="0">
                  <a:pos x="196" y="22"/>
                </a:cxn>
                <a:cxn ang="0">
                  <a:pos x="196" y="8"/>
                </a:cxn>
                <a:cxn ang="0">
                  <a:pos x="190" y="7"/>
                </a:cxn>
                <a:cxn ang="0">
                  <a:pos x="178" y="1"/>
                </a:cxn>
                <a:cxn ang="0">
                  <a:pos x="173" y="0"/>
                </a:cxn>
                <a:cxn ang="0">
                  <a:pos x="141" y="7"/>
                </a:cxn>
                <a:cxn ang="0">
                  <a:pos x="122" y="14"/>
                </a:cxn>
                <a:cxn ang="0">
                  <a:pos x="110" y="22"/>
                </a:cxn>
                <a:cxn ang="0">
                  <a:pos x="106" y="31"/>
                </a:cxn>
                <a:cxn ang="0">
                  <a:pos x="98" y="47"/>
                </a:cxn>
                <a:cxn ang="0">
                  <a:pos x="92" y="52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79" y="45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9" y="38"/>
                </a:cxn>
                <a:cxn ang="0">
                  <a:pos x="53" y="42"/>
                </a:cxn>
                <a:cxn ang="0">
                  <a:pos x="46" y="52"/>
                </a:cxn>
                <a:cxn ang="0">
                  <a:pos x="38" y="80"/>
                </a:cxn>
                <a:cxn ang="0">
                  <a:pos x="33" y="92"/>
                </a:cxn>
                <a:cxn ang="0">
                  <a:pos x="24" y="89"/>
                </a:cxn>
                <a:cxn ang="0">
                  <a:pos x="13" y="77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89"/>
                </a:cxn>
                <a:cxn ang="0">
                  <a:pos x="1" y="98"/>
                </a:cxn>
                <a:cxn ang="0">
                  <a:pos x="6" y="115"/>
                </a:cxn>
                <a:cxn ang="0">
                  <a:pos x="16" y="128"/>
                </a:cxn>
                <a:cxn ang="0">
                  <a:pos x="31" y="136"/>
                </a:cxn>
                <a:cxn ang="0">
                  <a:pos x="40" y="137"/>
                </a:cxn>
                <a:cxn ang="0">
                  <a:pos x="59" y="135"/>
                </a:cxn>
                <a:cxn ang="0">
                  <a:pos x="84" y="127"/>
                </a:cxn>
                <a:cxn ang="0">
                  <a:pos x="99" y="126"/>
                </a:cxn>
                <a:cxn ang="0">
                  <a:pos x="114" y="126"/>
                </a:cxn>
                <a:cxn ang="0">
                  <a:pos x="115" y="122"/>
                </a:cxn>
                <a:cxn ang="0">
                  <a:pos x="124" y="112"/>
                </a:cxn>
                <a:cxn ang="0">
                  <a:pos x="139" y="104"/>
                </a:cxn>
                <a:cxn ang="0">
                  <a:pos x="144" y="103"/>
                </a:cxn>
              </a:cxnLst>
              <a:rect l="0" t="0" r="r" b="b"/>
              <a:pathLst>
                <a:path w="196" h="137">
                  <a:moveTo>
                    <a:pt x="144" y="103"/>
                  </a:moveTo>
                  <a:lnTo>
                    <a:pt x="144" y="103"/>
                  </a:lnTo>
                  <a:lnTo>
                    <a:pt x="148" y="103"/>
                  </a:lnTo>
                  <a:lnTo>
                    <a:pt x="153" y="100"/>
                  </a:lnTo>
                  <a:lnTo>
                    <a:pt x="158" y="98"/>
                  </a:lnTo>
                  <a:lnTo>
                    <a:pt x="162" y="94"/>
                  </a:lnTo>
                  <a:lnTo>
                    <a:pt x="171" y="83"/>
                  </a:lnTo>
                  <a:lnTo>
                    <a:pt x="179" y="72"/>
                  </a:lnTo>
                  <a:lnTo>
                    <a:pt x="186" y="58"/>
                  </a:lnTo>
                  <a:lnTo>
                    <a:pt x="191" y="44"/>
                  </a:lnTo>
                  <a:lnTo>
                    <a:pt x="194" y="33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0" y="7"/>
                  </a:lnTo>
                  <a:lnTo>
                    <a:pt x="184" y="4"/>
                  </a:lnTo>
                  <a:lnTo>
                    <a:pt x="178" y="1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1" y="3"/>
                  </a:lnTo>
                  <a:lnTo>
                    <a:pt x="141" y="7"/>
                  </a:lnTo>
                  <a:lnTo>
                    <a:pt x="131" y="11"/>
                  </a:lnTo>
                  <a:lnTo>
                    <a:pt x="122" y="14"/>
                  </a:lnTo>
                  <a:lnTo>
                    <a:pt x="115" y="19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6" y="31"/>
                  </a:lnTo>
                  <a:lnTo>
                    <a:pt x="101" y="41"/>
                  </a:lnTo>
                  <a:lnTo>
                    <a:pt x="98" y="47"/>
                  </a:lnTo>
                  <a:lnTo>
                    <a:pt x="95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49"/>
                  </a:lnTo>
                  <a:lnTo>
                    <a:pt x="79" y="45"/>
                  </a:lnTo>
                  <a:lnTo>
                    <a:pt x="77" y="43"/>
                  </a:lnTo>
                  <a:lnTo>
                    <a:pt x="75" y="41"/>
                  </a:lnTo>
                  <a:lnTo>
                    <a:pt x="69" y="38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59" y="38"/>
                  </a:lnTo>
                  <a:lnTo>
                    <a:pt x="55" y="39"/>
                  </a:lnTo>
                  <a:lnTo>
                    <a:pt x="53" y="42"/>
                  </a:lnTo>
                  <a:lnTo>
                    <a:pt x="51" y="44"/>
                  </a:lnTo>
                  <a:lnTo>
                    <a:pt x="46" y="52"/>
                  </a:lnTo>
                  <a:lnTo>
                    <a:pt x="43" y="61"/>
                  </a:lnTo>
                  <a:lnTo>
                    <a:pt x="38" y="80"/>
                  </a:lnTo>
                  <a:lnTo>
                    <a:pt x="36" y="8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4" y="89"/>
                  </a:lnTo>
                  <a:lnTo>
                    <a:pt x="18" y="84"/>
                  </a:lnTo>
                  <a:lnTo>
                    <a:pt x="13" y="77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98"/>
                  </a:lnTo>
                  <a:lnTo>
                    <a:pt x="2" y="107"/>
                  </a:lnTo>
                  <a:lnTo>
                    <a:pt x="6" y="115"/>
                  </a:lnTo>
                  <a:lnTo>
                    <a:pt x="10" y="122"/>
                  </a:lnTo>
                  <a:lnTo>
                    <a:pt x="16" y="128"/>
                  </a:lnTo>
                  <a:lnTo>
                    <a:pt x="23" y="133"/>
                  </a:lnTo>
                  <a:lnTo>
                    <a:pt x="31" y="136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51" y="136"/>
                  </a:lnTo>
                  <a:lnTo>
                    <a:pt x="59" y="135"/>
                  </a:lnTo>
                  <a:lnTo>
                    <a:pt x="71" y="131"/>
                  </a:lnTo>
                  <a:lnTo>
                    <a:pt x="84" y="127"/>
                  </a:lnTo>
                  <a:lnTo>
                    <a:pt x="91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2"/>
                  </a:lnTo>
                  <a:lnTo>
                    <a:pt x="117" y="119"/>
                  </a:lnTo>
                  <a:lnTo>
                    <a:pt x="124" y="112"/>
                  </a:lnTo>
                  <a:lnTo>
                    <a:pt x="135" y="106"/>
                  </a:lnTo>
                  <a:lnTo>
                    <a:pt x="139" y="104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6183940" y="2726978"/>
              <a:ext cx="111225" cy="10279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5" y="2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3" y="39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2" y="64"/>
                </a:cxn>
                <a:cxn ang="0">
                  <a:pos x="6" y="69"/>
                </a:cxn>
                <a:cxn ang="0">
                  <a:pos x="8" y="73"/>
                </a:cxn>
                <a:cxn ang="0">
                  <a:pos x="15" y="84"/>
                </a:cxn>
                <a:cxn ang="0">
                  <a:pos x="17" y="89"/>
                </a:cxn>
                <a:cxn ang="0">
                  <a:pos x="17" y="95"/>
                </a:cxn>
                <a:cxn ang="0">
                  <a:pos x="17" y="95"/>
                </a:cxn>
                <a:cxn ang="0">
                  <a:pos x="17" y="102"/>
                </a:cxn>
                <a:cxn ang="0">
                  <a:pos x="15" y="107"/>
                </a:cxn>
                <a:cxn ang="0">
                  <a:pos x="13" y="109"/>
                </a:cxn>
                <a:cxn ang="0">
                  <a:pos x="10" y="112"/>
                </a:cxn>
                <a:cxn ang="0">
                  <a:pos x="6" y="117"/>
                </a:cxn>
                <a:cxn ang="0">
                  <a:pos x="3" y="120"/>
                </a:cxn>
                <a:cxn ang="0">
                  <a:pos x="3" y="125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13" y="129"/>
                </a:cxn>
                <a:cxn ang="0">
                  <a:pos x="15" y="126"/>
                </a:cxn>
                <a:cxn ang="0">
                  <a:pos x="20" y="118"/>
                </a:cxn>
                <a:cxn ang="0">
                  <a:pos x="25" y="107"/>
                </a:cxn>
                <a:cxn ang="0">
                  <a:pos x="25" y="107"/>
                </a:cxn>
                <a:cxn ang="0">
                  <a:pos x="26" y="104"/>
                </a:cxn>
                <a:cxn ang="0">
                  <a:pos x="28" y="102"/>
                </a:cxn>
                <a:cxn ang="0">
                  <a:pos x="33" y="99"/>
                </a:cxn>
                <a:cxn ang="0">
                  <a:pos x="40" y="95"/>
                </a:cxn>
                <a:cxn ang="0">
                  <a:pos x="47" y="94"/>
                </a:cxn>
                <a:cxn ang="0">
                  <a:pos x="63" y="91"/>
                </a:cxn>
                <a:cxn ang="0">
                  <a:pos x="72" y="88"/>
                </a:cxn>
                <a:cxn ang="0">
                  <a:pos x="72" y="88"/>
                </a:cxn>
                <a:cxn ang="0">
                  <a:pos x="95" y="80"/>
                </a:cxn>
                <a:cxn ang="0">
                  <a:pos x="106" y="76"/>
                </a:cxn>
                <a:cxn ang="0">
                  <a:pos x="115" y="71"/>
                </a:cxn>
                <a:cxn ang="0">
                  <a:pos x="123" y="65"/>
                </a:cxn>
                <a:cxn ang="0">
                  <a:pos x="130" y="57"/>
                </a:cxn>
                <a:cxn ang="0">
                  <a:pos x="132" y="53"/>
                </a:cxn>
                <a:cxn ang="0">
                  <a:pos x="133" y="48"/>
                </a:cxn>
                <a:cxn ang="0">
                  <a:pos x="135" y="42"/>
                </a:cxn>
                <a:cxn ang="0">
                  <a:pos x="136" y="36"/>
                </a:cxn>
                <a:cxn ang="0">
                  <a:pos x="136" y="36"/>
                </a:cxn>
                <a:cxn ang="0">
                  <a:pos x="135" y="30"/>
                </a:cxn>
                <a:cxn ang="0">
                  <a:pos x="132" y="23"/>
                </a:cxn>
                <a:cxn ang="0">
                  <a:pos x="129" y="17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112" y="5"/>
                </a:cxn>
                <a:cxn ang="0">
                  <a:pos x="104" y="3"/>
                </a:cxn>
                <a:cxn ang="0">
                  <a:pos x="95" y="2"/>
                </a:cxn>
                <a:cxn ang="0">
                  <a:pos x="78" y="1"/>
                </a:cxn>
                <a:cxn ang="0">
                  <a:pos x="61" y="0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136" h="130">
                  <a:moveTo>
                    <a:pt x="29" y="1"/>
                  </a:moveTo>
                  <a:lnTo>
                    <a:pt x="29" y="1"/>
                  </a:lnTo>
                  <a:lnTo>
                    <a:pt x="25" y="2"/>
                  </a:lnTo>
                  <a:lnTo>
                    <a:pt x="21" y="7"/>
                  </a:lnTo>
                  <a:lnTo>
                    <a:pt x="16" y="13"/>
                  </a:lnTo>
                  <a:lnTo>
                    <a:pt x="11" y="22"/>
                  </a:lnTo>
                  <a:lnTo>
                    <a:pt x="3" y="39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2" y="64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15" y="84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3" y="109"/>
                  </a:lnTo>
                  <a:lnTo>
                    <a:pt x="10" y="112"/>
                  </a:lnTo>
                  <a:lnTo>
                    <a:pt x="6" y="117"/>
                  </a:lnTo>
                  <a:lnTo>
                    <a:pt x="3" y="120"/>
                  </a:lnTo>
                  <a:lnTo>
                    <a:pt x="3" y="125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3" y="129"/>
                  </a:lnTo>
                  <a:lnTo>
                    <a:pt x="15" y="126"/>
                  </a:lnTo>
                  <a:lnTo>
                    <a:pt x="20" y="118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33" y="99"/>
                  </a:lnTo>
                  <a:lnTo>
                    <a:pt x="40" y="95"/>
                  </a:lnTo>
                  <a:lnTo>
                    <a:pt x="47" y="94"/>
                  </a:lnTo>
                  <a:lnTo>
                    <a:pt x="63" y="91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95" y="80"/>
                  </a:lnTo>
                  <a:lnTo>
                    <a:pt x="106" y="76"/>
                  </a:lnTo>
                  <a:lnTo>
                    <a:pt x="115" y="71"/>
                  </a:lnTo>
                  <a:lnTo>
                    <a:pt x="123" y="65"/>
                  </a:lnTo>
                  <a:lnTo>
                    <a:pt x="130" y="57"/>
                  </a:lnTo>
                  <a:lnTo>
                    <a:pt x="132" y="53"/>
                  </a:lnTo>
                  <a:lnTo>
                    <a:pt x="133" y="48"/>
                  </a:lnTo>
                  <a:lnTo>
                    <a:pt x="135" y="42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5" y="30"/>
                  </a:lnTo>
                  <a:lnTo>
                    <a:pt x="132" y="23"/>
                  </a:lnTo>
                  <a:lnTo>
                    <a:pt x="129" y="17"/>
                  </a:lnTo>
                  <a:lnTo>
                    <a:pt x="124" y="12"/>
                  </a:lnTo>
                  <a:lnTo>
                    <a:pt x="118" y="9"/>
                  </a:lnTo>
                  <a:lnTo>
                    <a:pt x="112" y="5"/>
                  </a:lnTo>
                  <a:lnTo>
                    <a:pt x="104" y="3"/>
                  </a:lnTo>
                  <a:lnTo>
                    <a:pt x="95" y="2"/>
                  </a:lnTo>
                  <a:lnTo>
                    <a:pt x="78" y="1"/>
                  </a:lnTo>
                  <a:lnTo>
                    <a:pt x="61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132409" y="3764454"/>
              <a:ext cx="1283993" cy="765454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1749664" y="4607402"/>
              <a:ext cx="271520" cy="188201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1705501" y="4771880"/>
              <a:ext cx="485791" cy="401705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1672788" y="4694386"/>
              <a:ext cx="191372" cy="180293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4432147" y="5844148"/>
              <a:ext cx="767125" cy="480781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363450" y="5659111"/>
              <a:ext cx="297690" cy="49185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449314" y="5371275"/>
              <a:ext cx="137395" cy="197690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743733" y="5364949"/>
              <a:ext cx="435086" cy="469711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737190" y="5749257"/>
              <a:ext cx="271520" cy="495015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706113" y="5820426"/>
              <a:ext cx="222450" cy="177130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82027" y="5580035"/>
              <a:ext cx="179923" cy="159733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570353" y="5708138"/>
              <a:ext cx="197915" cy="124940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624330" y="5793540"/>
              <a:ext cx="168473" cy="113869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050626" y="4662755"/>
              <a:ext cx="269884" cy="313140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4451775" y="3865671"/>
              <a:ext cx="1020652" cy="1322148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4041225" y="2840848"/>
              <a:ext cx="1370683" cy="1374338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2829200" y="4136110"/>
              <a:ext cx="1447559" cy="1034312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2351587" y="4416039"/>
              <a:ext cx="176651" cy="303651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3115441" y="3391216"/>
              <a:ext cx="1187489" cy="1431273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2405564" y="3370656"/>
              <a:ext cx="1023923" cy="615210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7130987" y="1379526"/>
              <a:ext cx="1153141" cy="1458159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7670755" y="2311040"/>
              <a:ext cx="770396" cy="1382246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7569344" y="5385508"/>
              <a:ext cx="309140" cy="262532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4909760" y="4484044"/>
              <a:ext cx="1406668" cy="1594169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1134656" y="3494014"/>
              <a:ext cx="510326" cy="447569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 defTabSz="914400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1397997" y="3093890"/>
              <a:ext cx="623187" cy="760710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solidFill>
              <a:srgbClr val="3366FF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marL="0" marR="0" lvl="0" indent="-268288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310553" y="6162326"/>
            <a:ext cx="368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ru-RU" dirty="0" smtClean="0">
                <a:ea typeface="Wingdings"/>
                <a:cs typeface="Wingdings"/>
                <a:sym typeface="Wingdings"/>
              </a:rPr>
              <a:t>Весь регион</a:t>
            </a:r>
          </a:p>
          <a:p>
            <a:r>
              <a:rPr lang="ru-RU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ru-RU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ru-RU" dirty="0" smtClean="0">
                <a:ea typeface="Wingdings"/>
                <a:cs typeface="Wingdings"/>
                <a:sym typeface="Wingdings"/>
              </a:rPr>
              <a:t>Отдельные населенные пункты</a:t>
            </a:r>
            <a:endParaRPr lang="ru-RU" dirty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59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 из экспериментов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96752"/>
            <a:ext cx="8549580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Учет факторов региональной политики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smtClean="0"/>
              <a:t>Обеспечение экономических условий, передача финансирования заинтересованным муниципалитетам</a:t>
            </a:r>
            <a:endParaRPr lang="ru-RU" dirty="0"/>
          </a:p>
          <a:p>
            <a:r>
              <a:rPr lang="ru-RU" dirty="0" smtClean="0"/>
              <a:t>Разработка устойчивой и непротиворечивой правовой базы</a:t>
            </a:r>
          </a:p>
          <a:p>
            <a:r>
              <a:rPr lang="ru-RU" dirty="0"/>
              <a:t>Р</a:t>
            </a:r>
            <a:r>
              <a:rPr lang="ru-RU" dirty="0" smtClean="0"/>
              <a:t>еформирование</a:t>
            </a:r>
            <a:r>
              <a:rPr lang="ru-RU" dirty="0"/>
              <a:t>, цель которого децентрализация МВД, должно быть произведено НЕ под руководством </a:t>
            </a:r>
            <a:r>
              <a:rPr lang="ru-RU" dirty="0" smtClean="0"/>
              <a:t>МВД, и</a:t>
            </a:r>
            <a:r>
              <a:rPr lang="ru-RU" dirty="0" smtClean="0">
                <a:effectLst/>
              </a:rPr>
              <a:t>наче: </a:t>
            </a:r>
          </a:p>
          <a:p>
            <a:pPr marL="400050" lvl="1" indent="0">
              <a:buNone/>
            </a:pPr>
            <a:r>
              <a:rPr lang="ru-RU" dirty="0" smtClean="0">
                <a:effectLst/>
              </a:rPr>
              <a:t>     	 - не происходит реальной децентрализации    </a:t>
            </a:r>
          </a:p>
          <a:p>
            <a:pPr marL="400050" lvl="1" indent="0">
              <a:buNone/>
            </a:pPr>
            <a:r>
              <a:rPr lang="ru-RU" dirty="0"/>
              <a:t>	</a:t>
            </a:r>
            <a:r>
              <a:rPr lang="ru-RU" dirty="0" smtClean="0">
                <a:effectLst/>
              </a:rPr>
              <a:t>- </a:t>
            </a:r>
            <a:r>
              <a:rPr lang="ru-RU" dirty="0" smtClean="0"/>
              <a:t>создается конкуренция и дублирование функций внутри МВД</a:t>
            </a:r>
          </a:p>
          <a:p>
            <a:pPr marL="400050" lvl="1" indent="0">
              <a:buNone/>
            </a:pPr>
            <a:r>
              <a:rPr lang="ru-RU" dirty="0" smtClean="0"/>
              <a:t>	- использование единых систем отчетности и оценки для подразделений муниципальной милиции, что</a:t>
            </a:r>
            <a:r>
              <a:rPr lang="en-US" dirty="0" smtClean="0"/>
              <a:t> </a:t>
            </a:r>
            <a:r>
              <a:rPr lang="ru-RU" dirty="0" smtClean="0"/>
              <a:t>противоречит идее децентрализации</a:t>
            </a:r>
          </a:p>
          <a:p>
            <a:pPr marL="400050" lvl="1" indent="0">
              <a:buNone/>
            </a:pPr>
            <a:r>
              <a:rPr lang="ru-RU" dirty="0" smtClean="0"/>
              <a:t>	- не поддерживаются локальные инициативы </a:t>
            </a: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/>
              <a:t>Актуальный запрос на децентрализацию полицейских функций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1854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effectLst/>
              </a:rPr>
              <a:t>Муниципальная </a:t>
            </a:r>
            <a:r>
              <a:rPr lang="ru-RU" dirty="0" smtClean="0">
                <a:solidFill>
                  <a:srgbClr val="FF0000"/>
                </a:solidFill>
              </a:rPr>
              <a:t>милиция г. Ижевска </a:t>
            </a:r>
            <a:r>
              <a:rPr lang="ru-RU" dirty="0" smtClean="0"/>
              <a:t>– пример «слабого» варианта децентрализации: основная функция - инспекция по благоустройству (г. </a:t>
            </a:r>
            <a:r>
              <a:rPr lang="ru-RU" dirty="0" smtClean="0">
                <a:effectLst/>
              </a:rPr>
              <a:t>Ижевск)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МБУ «Центр общественной безопасности г. Уфы» </a:t>
            </a:r>
            <a:r>
              <a:rPr lang="ru-RU" dirty="0" smtClean="0"/>
              <a:t>- пример среднего варианта децентрализации. Сочетание задач участковых уполномоченных, инспекторов по делам несовершеннолетних, инспекции по благоустройству, подразделения «Безопасный город». Более широкий, чем у полиции, диапазон профилактических задач по работе с населением</a:t>
            </a: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49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1446</Words>
  <Application>Microsoft Office PowerPoint</Application>
  <PresentationFormat>Экран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 Диагностика работы правоохранительных органов по охране общественного порядка и перспективы создания муниципальной милиции в России  </vt:lpstr>
      <vt:lpstr>Исследование повседневной работы подразделений МВД по охране общественного порядка</vt:lpstr>
      <vt:lpstr>Логика работы</vt:lpstr>
      <vt:lpstr>Диагностика основных проблем в работе служб по охране общественного порядка</vt:lpstr>
      <vt:lpstr>Системный характер и происхождение проблем </vt:lpstr>
      <vt:lpstr>Решение проблем: разумная децентрализация функции охраны порядка, создание муниципальной милиции</vt:lpstr>
      <vt:lpstr>Опыт децентрализации милиции 1990-2000</vt:lpstr>
      <vt:lpstr>Выводы из экспериментов </vt:lpstr>
      <vt:lpstr>Актуальный запрос на децентрализацию полицейских функций</vt:lpstr>
      <vt:lpstr>Позиции муниципальной власти</vt:lpstr>
      <vt:lpstr>Разумная децентрализация полицейской функции</vt:lpstr>
      <vt:lpstr>Презентация PowerPoint</vt:lpstr>
      <vt:lpstr>Условия для создания муниципальной милиции</vt:lpstr>
      <vt:lpstr>Муниципальная милиция: широкие полномочия</vt:lpstr>
      <vt:lpstr>Муниципальная милиция: выбор основной задачи</vt:lpstr>
      <vt:lpstr>Муниципальная милиция – слабый вариант</vt:lpstr>
      <vt:lpstr>Муниципальная милиция или региональная полиция?</vt:lpstr>
      <vt:lpstr>Смешанные и переходные формы</vt:lpstr>
      <vt:lpstr>Муниципальная милиция – как это может работать?</vt:lpstr>
      <vt:lpstr>Риски создания муниципальной милиции</vt:lpstr>
      <vt:lpstr>Как создавать муниципальную милицию</vt:lpstr>
      <vt:lpstr>Итог I этапа: выбор принципиальной модели муниципальной милиции</vt:lpstr>
      <vt:lpstr>Дополнительные слайды</vt:lpstr>
      <vt:lpstr>Муниципальная милиция и раскрытие преступлений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работы правоохранительных органов по охране общественного порядка и перспективы создания муниципальной милиции в России</dc:title>
  <dc:creator>Sony</dc:creator>
  <cp:lastModifiedBy>Maria Shklyaruk</cp:lastModifiedBy>
  <cp:revision>48</cp:revision>
  <dcterms:created xsi:type="dcterms:W3CDTF">2015-11-13T15:14:03Z</dcterms:created>
  <dcterms:modified xsi:type="dcterms:W3CDTF">2015-11-16T10:23:57Z</dcterms:modified>
</cp:coreProperties>
</file>