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5"/>
  </p:notesMasterIdLst>
  <p:sldIdLst>
    <p:sldId id="361" r:id="rId2"/>
    <p:sldId id="402" r:id="rId3"/>
    <p:sldId id="439" r:id="rId4"/>
    <p:sldId id="404" r:id="rId5"/>
    <p:sldId id="403" r:id="rId6"/>
    <p:sldId id="405" r:id="rId7"/>
    <p:sldId id="441" r:id="rId8"/>
    <p:sldId id="440" r:id="rId9"/>
    <p:sldId id="487" r:id="rId10"/>
    <p:sldId id="462" r:id="rId11"/>
    <p:sldId id="489" r:id="rId12"/>
    <p:sldId id="461" r:id="rId13"/>
    <p:sldId id="464" r:id="rId14"/>
    <p:sldId id="463" r:id="rId15"/>
    <p:sldId id="460" r:id="rId16"/>
    <p:sldId id="465" r:id="rId17"/>
    <p:sldId id="492" r:id="rId18"/>
    <p:sldId id="466" r:id="rId19"/>
    <p:sldId id="467" r:id="rId20"/>
    <p:sldId id="490" r:id="rId21"/>
    <p:sldId id="491" r:id="rId22"/>
    <p:sldId id="488" r:id="rId23"/>
    <p:sldId id="494" r:id="rId24"/>
    <p:sldId id="493" r:id="rId25"/>
    <p:sldId id="475" r:id="rId26"/>
    <p:sldId id="474" r:id="rId27"/>
    <p:sldId id="479" r:id="rId28"/>
    <p:sldId id="476" r:id="rId29"/>
    <p:sldId id="477" r:id="rId30"/>
    <p:sldId id="478" r:id="rId31"/>
    <p:sldId id="469" r:id="rId32"/>
    <p:sldId id="470" r:id="rId33"/>
    <p:sldId id="468" r:id="rId34"/>
    <p:sldId id="473" r:id="rId35"/>
    <p:sldId id="471" r:id="rId36"/>
    <p:sldId id="472" r:id="rId37"/>
    <p:sldId id="480" r:id="rId38"/>
    <p:sldId id="481" r:id="rId39"/>
    <p:sldId id="482" r:id="rId40"/>
    <p:sldId id="483" r:id="rId41"/>
    <p:sldId id="456" r:id="rId42"/>
    <p:sldId id="450" r:id="rId43"/>
    <p:sldId id="449" r:id="rId44"/>
    <p:sldId id="451" r:id="rId45"/>
    <p:sldId id="452" r:id="rId46"/>
    <p:sldId id="453" r:id="rId47"/>
    <p:sldId id="484" r:id="rId48"/>
    <p:sldId id="443" r:id="rId49"/>
    <p:sldId id="445" r:id="rId50"/>
    <p:sldId id="446" r:id="rId51"/>
    <p:sldId id="444" r:id="rId52"/>
    <p:sldId id="448" r:id="rId53"/>
    <p:sldId id="454" r:id="rId54"/>
    <p:sldId id="455" r:id="rId55"/>
    <p:sldId id="503" r:id="rId56"/>
    <p:sldId id="504" r:id="rId57"/>
    <p:sldId id="498" r:id="rId58"/>
    <p:sldId id="499" r:id="rId59"/>
    <p:sldId id="500" r:id="rId60"/>
    <p:sldId id="505" r:id="rId61"/>
    <p:sldId id="506" r:id="rId62"/>
    <p:sldId id="501" r:id="rId63"/>
    <p:sldId id="509" r:id="rId64"/>
    <p:sldId id="508" r:id="rId65"/>
    <p:sldId id="507" r:id="rId66"/>
    <p:sldId id="502" r:id="rId67"/>
    <p:sldId id="486" r:id="rId68"/>
    <p:sldId id="485" r:id="rId69"/>
    <p:sldId id="458" r:id="rId70"/>
    <p:sldId id="459" r:id="rId71"/>
    <p:sldId id="457" r:id="rId72"/>
    <p:sldId id="497" r:id="rId73"/>
    <p:sldId id="496" r:id="rId74"/>
  </p:sldIdLst>
  <p:sldSz cx="9144000" cy="6858000" type="screen4x3"/>
  <p:notesSz cx="6794500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E941C"/>
    <a:srgbClr val="15C4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831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68A0AF9-7751-45F9-A77E-039D40DD837A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50D2C1-1DFA-408D-B4BE-13601081A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2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11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12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13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14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15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16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17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18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19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20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3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21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22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23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24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25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26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27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28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29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30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4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31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32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33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34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35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36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37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38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39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40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5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41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42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43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44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45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46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47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48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49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50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6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51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52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53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54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55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56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57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58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59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60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7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61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62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63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64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65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66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67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68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69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70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8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71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72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73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9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848F-278D-4CEF-A544-A0EE52091127}" type="slidenum">
              <a:rPr lang="ru-RU" smtClean="0">
                <a:latin typeface="Arial" charset="0"/>
                <a:cs typeface="Arial" charset="0"/>
              </a:rPr>
              <a:pPr/>
              <a:t>10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04431-048A-4B96-8120-45CA342A0A06}" type="datetime1">
              <a:rPr lang="ru-RU" smtClean="0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BBD9A-1F1D-4FD1-A6CF-EB3BFDD84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7FA9A-2109-4B4E-A911-CC38733F2442}" type="datetime1">
              <a:rPr lang="ru-RU" smtClean="0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B77BA-BC78-4C1F-9C1A-5BA9DDFF1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3C704-57A4-47D4-A9C0-B6AADEDCE791}" type="datetime1">
              <a:rPr lang="ru-RU" smtClean="0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CF460-ECCA-414B-A435-425A0EA60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CB4E3-7D34-471B-8478-F1028EDC43D1}" type="datetime1">
              <a:rPr lang="ru-RU" smtClean="0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B6EC0-A1F6-4800-89B3-1B16D9A00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BB5D-0111-41FF-9391-AE0347DCDADD}" type="datetime1">
              <a:rPr lang="ru-RU" smtClean="0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F47C5-541F-402A-AEFE-A6123CBDC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DA775-3207-4189-9A35-A82548BA0024}" type="datetime1">
              <a:rPr lang="ru-RU" smtClean="0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DFDC-5238-4581-9080-2103CB09B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52D02-5C99-45FF-A73F-2CD0C4CBC923}" type="datetime1">
              <a:rPr lang="ru-RU" smtClean="0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385E-1941-42C3-99D1-6AD0EBCFB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54DC6-D09E-4D02-9B72-843EEF2560B4}" type="datetime1">
              <a:rPr lang="ru-RU" smtClean="0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A014-DDA5-41E8-A046-C93B21EE7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5DD7E-479D-4323-B76E-795D70A26973}" type="datetime1">
              <a:rPr lang="ru-RU" smtClean="0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97727-A0AA-4624-B6DA-E949D2389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AC9B1-A754-401E-B9C0-6CD57EA5774E}" type="datetime1">
              <a:rPr lang="ru-RU" smtClean="0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DE702-47F9-442C-BC7B-84071E7B4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03ED-57C6-4516-A3C4-D52A94DE749E}" type="datetime1">
              <a:rPr lang="ru-RU" smtClean="0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3ED7-89F2-470C-8E49-0F73B8042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70C821-C6E0-494E-A0DA-634CD924DAD1}" type="datetime1">
              <a:rPr lang="ru-RU" smtClean="0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7471F9-BD50-4348-83A2-356340387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26.mvd.ru/slujba/prof_happy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74.mvd.ru/gumvd/structure/polic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8-metro-police.ru/index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vd.ru/presscenter/or/smi/info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vd.ru/documents/Rezultati_i_osnovnih_napravlenijah_deja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met.police.uk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eb6.seattle.gov/mnm/policereports.aspx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memapping.com/map.aspx?aid=3db8cf99-a73b-46d2-b218-bd24cf491577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gov.uk/apps/crime-finder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gov.uk/apps/crimefox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nick123.ru/dtp2011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crimestat.ru/regions_table_total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00063" y="2428867"/>
            <a:ext cx="8072465" cy="2571757"/>
          </a:xfrm>
        </p:spPr>
        <p:txBody>
          <a:bodyPr lIns="0" tIns="0" rIns="0" bIns="0"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представляет портал</a:t>
            </a:r>
            <a:br>
              <a:rPr lang="ru-RU" sz="3600" b="1" dirty="0" smtClean="0"/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Открытая Полиция</a:t>
            </a:r>
            <a:r>
              <a:rPr lang="en-US" sz="3600" b="1" dirty="0" smtClean="0">
                <a:solidFill>
                  <a:srgbClr val="595959"/>
                </a:solidFill>
              </a:rPr>
              <a:t/>
            </a:r>
            <a:br>
              <a:rPr lang="en-US" sz="3600" b="1" dirty="0" smtClean="0">
                <a:solidFill>
                  <a:srgbClr val="595959"/>
                </a:solidFill>
              </a:rPr>
            </a:br>
            <a:r>
              <a:rPr lang="en-US" sz="3600" b="1" dirty="0" smtClean="0">
                <a:solidFill>
                  <a:srgbClr val="595959"/>
                </a:solidFill>
              </a:rPr>
              <a:t/>
            </a:r>
            <a:br>
              <a:rPr lang="en-US" sz="3600" b="1" dirty="0" smtClean="0">
                <a:solidFill>
                  <a:srgbClr val="595959"/>
                </a:solidFill>
              </a:rPr>
            </a:b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2000" i="1" dirty="0" smtClean="0"/>
              <a:t>11</a:t>
            </a:r>
            <a:r>
              <a:rPr lang="en-US" sz="2000" i="1" dirty="0" smtClean="0"/>
              <a:t> </a:t>
            </a:r>
            <a:r>
              <a:rPr lang="ru-RU" sz="2000" i="1" dirty="0" smtClean="0"/>
              <a:t>ноября 2013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>
                <a:latin typeface="Arial" charset="0"/>
              </a:rPr>
              <a:t/>
            </a:r>
            <a:br>
              <a:rPr lang="ru-RU" sz="2400" dirty="0" smtClean="0">
                <a:latin typeface="Arial" charset="0"/>
              </a:rPr>
            </a:b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Рисунок 6" descr="КГИ Лого обрезан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0"/>
            <a:ext cx="3277058" cy="238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Праздники полиции есть только на одном региональном сайте из 83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10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Рисунок 7" descr="Праздники МВД на сайте только одного регионального УВД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571612"/>
            <a:ext cx="6109540" cy="47369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519446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Источник: </a:t>
            </a:r>
            <a:r>
              <a:rPr lang="ru-RU" sz="1600" u="sng" dirty="0" smtClean="0">
                <a:hlinkClick r:id="rId4"/>
              </a:rPr>
              <a:t>http://26.mvd.ru/slujba/prof_happy/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Какие структуры - полиция? Только на 1-м из 83 региональных сайтов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11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3" name="Рисунок 12" descr="Что входит в полицию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428736"/>
            <a:ext cx="5591956" cy="48203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519446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Источник: </a:t>
            </a:r>
            <a:r>
              <a:rPr lang="ru-RU" sz="1600" u="sng" dirty="0" smtClean="0">
                <a:hlinkClick r:id="rId4"/>
              </a:rPr>
              <a:t>http://74.mvd.ru/gumvd/structure/police/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В разделе «О Полиции» праздники полиции на </a:t>
            </a:r>
            <a:r>
              <a:rPr lang="en-US" dirty="0" smtClean="0"/>
              <a:t>OpenPolice.ru</a:t>
            </a:r>
            <a:endParaRPr lang="ru-RU" dirty="0" smtClean="0"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12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" name="Рисунок 9" descr="Праздники полици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8890"/>
            <a:ext cx="9144000" cy="559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3" y="1357298"/>
            <a:ext cx="857256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Раздел «О полиции»</a:t>
            </a:r>
            <a:br>
              <a:rPr lang="ru-RU" dirty="0" smtClean="0"/>
            </a:br>
            <a:r>
              <a:rPr lang="ru-RU" dirty="0" smtClean="0"/>
              <a:t> Музеи полиции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13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Рисунок 7" descr="Музеи полици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6642"/>
            <a:ext cx="9144000" cy="4364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3" y="1357298"/>
            <a:ext cx="857256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Раздел «О полиции» Полицейские аббревиатуры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14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" name="Рисунок 9" descr="Полицейские аббревиатуры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9144000" cy="5354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Раздел «О полиции»</a:t>
            </a:r>
            <a:br>
              <a:rPr lang="ru-RU" dirty="0" smtClean="0"/>
            </a:br>
            <a:r>
              <a:rPr lang="ru-RU" dirty="0" smtClean="0"/>
              <a:t> Бюро находок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15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Рисунок 7" descr="КГИ Лого обреза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72206"/>
            <a:ext cx="852711" cy="619703"/>
          </a:xfrm>
          <a:prstGeom prst="rect">
            <a:avLst/>
          </a:prstGeom>
        </p:spPr>
      </p:pic>
      <p:pic>
        <p:nvPicPr>
          <p:cNvPr id="9" name="Рисунок 8" descr="Бюро Находо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4422"/>
            <a:ext cx="9144000" cy="47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Раздел «О полиции»</a:t>
            </a:r>
            <a:br>
              <a:rPr lang="ru-RU" dirty="0" smtClean="0"/>
            </a:br>
            <a:r>
              <a:rPr lang="ru-RU" dirty="0" smtClean="0"/>
              <a:t> Скачать памятки гражданам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16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" name="Рисунок 9" descr="Памятки гражданам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9144000" cy="5387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313" y="1357299"/>
            <a:ext cx="86058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17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14282" y="2071678"/>
            <a:ext cx="871540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 smtClean="0">
                <a:latin typeface="+mj-lt"/>
              </a:rPr>
              <a:t>Размещение на портале «Открытая полиция» базовых элементов открытости полиции дало свои плоды: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en-US" dirty="0" smtClean="0"/>
              <a:t>OpenPolice.ru</a:t>
            </a:r>
            <a:r>
              <a:rPr lang="ru-RU" dirty="0" smtClean="0"/>
              <a:t> на 1-й странице в</a:t>
            </a:r>
            <a:r>
              <a:rPr lang="en-US" dirty="0" smtClean="0"/>
              <a:t> </a:t>
            </a:r>
            <a:r>
              <a:rPr lang="ru-RU" dirty="0" smtClean="0"/>
              <a:t>поиске </a:t>
            </a:r>
            <a:r>
              <a:rPr lang="en-US" dirty="0" smtClean="0"/>
              <a:t>Google</a:t>
            </a:r>
            <a:r>
              <a:rPr lang="ru-RU" dirty="0" smtClean="0"/>
              <a:t> по многим запросам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18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Рисунок 8" descr="Google - история полици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553238"/>
            <a:ext cx="8019048" cy="53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en-US" dirty="0" smtClean="0"/>
              <a:t>OpenPolice.ru</a:t>
            </a:r>
            <a:r>
              <a:rPr lang="ru-RU" dirty="0" smtClean="0"/>
              <a:t> на 1-й странице в</a:t>
            </a:r>
            <a:r>
              <a:rPr lang="en-US" dirty="0" smtClean="0"/>
              <a:t> </a:t>
            </a:r>
            <a:r>
              <a:rPr lang="ru-RU" dirty="0" smtClean="0"/>
              <a:t>поиске </a:t>
            </a:r>
            <a:r>
              <a:rPr lang="en-US" dirty="0" smtClean="0"/>
              <a:t>Google</a:t>
            </a:r>
            <a:r>
              <a:rPr lang="ru-RU" dirty="0" smtClean="0"/>
              <a:t> по многим запросам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19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Рисунок 7" descr="Google - структура полици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419904"/>
            <a:ext cx="8019048" cy="5438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313" y="1357299"/>
            <a:ext cx="86058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Адрес в сети Интернет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2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2" name="Рисунок 11" descr="Адрес OpenPoli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4357694"/>
            <a:ext cx="5820588" cy="933580"/>
          </a:xfrm>
          <a:prstGeom prst="rect">
            <a:avLst/>
          </a:prstGeom>
        </p:spPr>
      </p:pic>
      <p:pic>
        <p:nvPicPr>
          <p:cNvPr id="13" name="Рисунок 12" descr="open poli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214554"/>
            <a:ext cx="2539683" cy="1422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313" y="1357299"/>
            <a:ext cx="86058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20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14282" y="2285992"/>
            <a:ext cx="871540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/>
              <a:t> </a:t>
            </a:r>
            <a:r>
              <a:rPr lang="ru-RU" sz="4400" dirty="0" smtClean="0">
                <a:latin typeface="+mj-lt"/>
              </a:rPr>
              <a:t>Но какой критерий (аспект) приходит на ум прежде всего когда упоминают об открытости?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313" y="1357299"/>
            <a:ext cx="86058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21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14282" y="2857496"/>
            <a:ext cx="87154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/>
              <a:t> </a:t>
            </a:r>
            <a:r>
              <a:rPr lang="ru-RU" sz="4400" dirty="0" smtClean="0">
                <a:latin typeface="+mj-lt"/>
              </a:rPr>
              <a:t>Прозрачность финансов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Об уровне зарплат полицейских народ узнаёт из объявлений в метро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22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" name="Рисунок 9" descr="Уровень зарплат в полици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571612"/>
            <a:ext cx="6715172" cy="46987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19446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Источник: </a:t>
            </a:r>
            <a:r>
              <a:rPr lang="ru-RU" sz="1600" u="sng" dirty="0" smtClean="0">
                <a:hlinkClick r:id="rId4"/>
              </a:rPr>
              <a:t>http://8-metro-police.ru/index.html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Классика закрытости – сведения о финансировании СМИ МВД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23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Рисунок 8" descr="Финансирование СМИ МВД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500174"/>
            <a:ext cx="7358114" cy="49379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7158" y="6500835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Источник: </a:t>
            </a:r>
            <a:r>
              <a:rPr lang="ru-RU" sz="1600" u="sng" dirty="0" smtClean="0">
                <a:hlinkClick r:id="rId4"/>
              </a:rPr>
              <a:t>http://mvd.ru/presscenter/or/smi/info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Скудные сведения о бюджете МВД на сайте </a:t>
            </a:r>
            <a:r>
              <a:rPr lang="en-US" dirty="0" smtClean="0"/>
              <a:t>mvd.ru</a:t>
            </a:r>
            <a:endParaRPr lang="ru-R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0" y="6519446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Источник: </a:t>
            </a:r>
            <a:r>
              <a:rPr lang="en-US" sz="1600" u="sng" dirty="0" smtClean="0">
                <a:hlinkClick r:id="rId3"/>
              </a:rPr>
              <a:t>http://mvd.ru/documents/Rezultati_i_osnovnih_napravlenijah_dejat</a:t>
            </a:r>
            <a:endParaRPr lang="ru-RU" sz="1600" dirty="0"/>
          </a:p>
        </p:txBody>
      </p:sp>
      <p:pic>
        <p:nvPicPr>
          <p:cNvPr id="9" name="Рисунок 8" descr="Бюджет с сайта МВД за первое полугодие 20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1214422"/>
            <a:ext cx="7573433" cy="5315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313" y="1357299"/>
            <a:ext cx="86058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25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14282" y="2714620"/>
            <a:ext cx="8715405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3200" dirty="0" smtClean="0">
              <a:latin typeface="+mn-lt"/>
            </a:endParaRPr>
          </a:p>
          <a:p>
            <a:pPr algn="ctr">
              <a:defRPr/>
            </a:pPr>
            <a:endParaRPr lang="ru-RU" sz="3200" b="1" dirty="0" smtClean="0">
              <a:latin typeface="+mn-lt"/>
            </a:endParaRPr>
          </a:p>
          <a:p>
            <a:pPr algn="ctr">
              <a:defRPr/>
            </a:pPr>
            <a:r>
              <a:rPr lang="ru-RU" sz="4400" dirty="0" smtClean="0">
                <a:latin typeface="+mj-lt"/>
              </a:rPr>
              <a:t>Восполняем пробелы в открытости полиции</a:t>
            </a:r>
            <a:endParaRPr lang="ru-RU" sz="2400" dirty="0">
              <a:latin typeface="+mn-lt"/>
            </a:endParaRPr>
          </a:p>
        </p:txBody>
      </p:sp>
      <p:pic>
        <p:nvPicPr>
          <p:cNvPr id="6" name="Рисунок 5" descr="open poli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285860"/>
            <a:ext cx="2539683" cy="1422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313" y="1357299"/>
            <a:ext cx="86058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26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14313" y="1357298"/>
            <a:ext cx="8715405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3200" dirty="0" smtClean="0">
              <a:latin typeface="+mn-lt"/>
            </a:endParaRPr>
          </a:p>
          <a:p>
            <a:pPr algn="ctr">
              <a:defRPr/>
            </a:pPr>
            <a:r>
              <a:rPr lang="ru-RU" sz="4400" dirty="0" smtClean="0">
                <a:latin typeface="+mj-lt"/>
              </a:rPr>
              <a:t>Интерактивная </a:t>
            </a:r>
            <a:r>
              <a:rPr lang="ru-RU" sz="4400" dirty="0" err="1" smtClean="0">
                <a:latin typeface="+mj-lt"/>
              </a:rPr>
              <a:t>инфографика</a:t>
            </a:r>
            <a:r>
              <a:rPr lang="ru-RU" sz="4400" dirty="0" smtClean="0">
                <a:latin typeface="+mj-lt"/>
              </a:rPr>
              <a:t> Бюджета МВД 2012-2014</a:t>
            </a:r>
          </a:p>
          <a:p>
            <a:pPr algn="ctr">
              <a:defRPr/>
            </a:pPr>
            <a:r>
              <a:rPr lang="ru-RU" sz="4400" dirty="0" smtClean="0">
                <a:latin typeface="+mj-lt"/>
              </a:rPr>
              <a:t>в разделе «Аналитика»</a:t>
            </a:r>
          </a:p>
          <a:p>
            <a:pPr algn="ctr">
              <a:defRPr/>
            </a:pPr>
            <a:r>
              <a:rPr lang="ru-RU" sz="4400" dirty="0" smtClean="0">
                <a:latin typeface="+mj-lt"/>
              </a:rPr>
              <a:t>на </a:t>
            </a:r>
            <a:r>
              <a:rPr lang="en-US" sz="4400" dirty="0" smtClean="0">
                <a:latin typeface="+mj-lt"/>
              </a:rPr>
              <a:t>OpenPolice.ru</a:t>
            </a:r>
            <a:endParaRPr lang="ru-RU" sz="4400" dirty="0" smtClean="0">
              <a:latin typeface="+mj-lt"/>
            </a:endParaRPr>
          </a:p>
          <a:p>
            <a:pPr algn="ctr">
              <a:defRPr/>
            </a:pPr>
            <a:endParaRPr lang="ru-RU" sz="4400" dirty="0" smtClean="0">
              <a:latin typeface="+mj-lt"/>
            </a:endParaRPr>
          </a:p>
          <a:p>
            <a:pPr algn="ctr">
              <a:defRPr/>
            </a:pPr>
            <a:endParaRPr lang="ru-RU" sz="4400" dirty="0">
              <a:latin typeface="+mj-lt"/>
            </a:endParaRP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6" name="Рисунок 5" descr="КГИ Лого обреза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72206"/>
            <a:ext cx="852711" cy="619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313" y="1357299"/>
            <a:ext cx="86058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27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14313" y="1357298"/>
            <a:ext cx="8715405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3200" dirty="0" smtClean="0">
              <a:latin typeface="+mn-lt"/>
            </a:endParaRPr>
          </a:p>
          <a:p>
            <a:pPr algn="ctr">
              <a:defRPr/>
            </a:pPr>
            <a:endParaRPr lang="ru-RU" sz="4400" dirty="0" smtClean="0">
              <a:latin typeface="+mj-lt"/>
            </a:endParaRPr>
          </a:p>
          <a:p>
            <a:pPr algn="ctr">
              <a:defRPr/>
            </a:pPr>
            <a:endParaRPr lang="ru-RU" sz="4400" dirty="0">
              <a:latin typeface="+mj-lt"/>
            </a:endParaRP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6" name="Рисунок 5" descr="КГИ Лого обреза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72206"/>
            <a:ext cx="852711" cy="619703"/>
          </a:xfrm>
          <a:prstGeom prst="rect">
            <a:avLst/>
          </a:prstGeom>
        </p:spPr>
      </p:pic>
      <p:pic>
        <p:nvPicPr>
          <p:cNvPr id="9" name="Рисунок 8" descr="АналитикаБюджет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90853"/>
            <a:ext cx="9144000" cy="3676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313" y="1357299"/>
            <a:ext cx="86058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28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14313" y="1357298"/>
            <a:ext cx="871540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3200" dirty="0" smtClean="0">
              <a:latin typeface="+mn-lt"/>
            </a:endParaRPr>
          </a:p>
          <a:p>
            <a:pPr algn="ctr">
              <a:defRPr/>
            </a:pPr>
            <a:endParaRPr lang="ru-RU" sz="3200" b="1" dirty="0" smtClean="0">
              <a:latin typeface="+mn-lt"/>
            </a:endParaRPr>
          </a:p>
          <a:p>
            <a:pPr algn="ctr">
              <a:defRPr/>
            </a:pPr>
            <a:endParaRPr lang="ru-RU" sz="4400" dirty="0" smtClean="0">
              <a:latin typeface="+mj-lt"/>
            </a:endParaRPr>
          </a:p>
          <a:p>
            <a:pPr algn="ctr">
              <a:defRPr/>
            </a:pPr>
            <a:endParaRPr lang="ru-RU" sz="4400" dirty="0">
              <a:latin typeface="+mj-lt"/>
            </a:endParaRP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10" name="Рисунок 9" descr="Бюджет 2013 ОП 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48" y="51022"/>
            <a:ext cx="8852303" cy="6755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313" y="1357299"/>
            <a:ext cx="86058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29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14313" y="1357298"/>
            <a:ext cx="871540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3200" dirty="0" smtClean="0">
              <a:latin typeface="+mn-lt"/>
            </a:endParaRPr>
          </a:p>
          <a:p>
            <a:pPr algn="ctr">
              <a:defRPr/>
            </a:pPr>
            <a:endParaRPr lang="ru-RU" sz="3200" b="1" dirty="0" smtClean="0">
              <a:latin typeface="+mn-lt"/>
            </a:endParaRPr>
          </a:p>
          <a:p>
            <a:pPr algn="ctr">
              <a:defRPr/>
            </a:pPr>
            <a:endParaRPr lang="ru-RU" sz="4400" dirty="0" smtClean="0">
              <a:latin typeface="+mj-lt"/>
            </a:endParaRPr>
          </a:p>
          <a:p>
            <a:pPr algn="ctr">
              <a:defRPr/>
            </a:pPr>
            <a:endParaRPr lang="ru-RU" sz="4400" dirty="0">
              <a:latin typeface="+mj-lt"/>
            </a:endParaRP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9" name="Рисунок 8" descr="Бюджет 2013 ОП 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2673"/>
            <a:ext cx="9144000" cy="6312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313" y="1357299"/>
            <a:ext cx="86058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3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14313" y="1357298"/>
            <a:ext cx="8715405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3200" dirty="0" smtClean="0">
              <a:latin typeface="+mn-lt"/>
            </a:endParaRPr>
          </a:p>
          <a:p>
            <a:pPr algn="ctr">
              <a:defRPr/>
            </a:pPr>
            <a:endParaRPr lang="ru-RU" sz="3200" b="1" dirty="0" smtClean="0">
              <a:latin typeface="+mn-lt"/>
            </a:endParaRPr>
          </a:p>
          <a:p>
            <a:pPr algn="ctr">
              <a:defRPr/>
            </a:pPr>
            <a:r>
              <a:rPr lang="ru-RU" sz="4400" dirty="0" smtClean="0">
                <a:latin typeface="+mj-lt"/>
              </a:rPr>
              <a:t>Докладчик:</a:t>
            </a:r>
          </a:p>
          <a:p>
            <a:pPr algn="ctr">
              <a:defRPr/>
            </a:pPr>
            <a:r>
              <a:rPr lang="ru-RU" sz="4400" dirty="0" smtClean="0">
                <a:latin typeface="+mj-lt"/>
              </a:rPr>
              <a:t>Иван </a:t>
            </a:r>
            <a:r>
              <a:rPr lang="ru-RU" sz="4400" dirty="0" err="1" smtClean="0">
                <a:latin typeface="+mj-lt"/>
              </a:rPr>
              <a:t>Бегтин</a:t>
            </a:r>
            <a:endParaRPr lang="ru-RU" sz="4400" dirty="0" smtClean="0">
              <a:latin typeface="+mj-lt"/>
            </a:endParaRPr>
          </a:p>
          <a:p>
            <a:pPr algn="ctr">
              <a:defRPr/>
            </a:pPr>
            <a:endParaRPr lang="ru-RU" sz="4400" dirty="0" smtClean="0">
              <a:latin typeface="+mj-lt"/>
            </a:endParaRPr>
          </a:p>
          <a:p>
            <a:pPr algn="ctr">
              <a:defRPr/>
            </a:pPr>
            <a:r>
              <a:rPr lang="ru-RU" sz="4400" dirty="0" smtClean="0">
                <a:latin typeface="+mj-lt"/>
              </a:rPr>
              <a:t>Директор </a:t>
            </a:r>
          </a:p>
          <a:p>
            <a:pPr algn="ctr">
              <a:defRPr/>
            </a:pPr>
            <a:r>
              <a:rPr lang="ru-RU" sz="4400" dirty="0" smtClean="0">
                <a:latin typeface="+mj-lt"/>
              </a:rPr>
              <a:t>НП «Информационная Культура»</a:t>
            </a:r>
            <a:endParaRPr lang="ru-RU" sz="4400" dirty="0">
              <a:latin typeface="+mj-lt"/>
            </a:endParaRP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642918"/>
            <a:ext cx="1643063" cy="162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313" y="1357299"/>
            <a:ext cx="86058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30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14313" y="1357298"/>
            <a:ext cx="871540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3200" dirty="0" smtClean="0">
              <a:latin typeface="+mn-lt"/>
            </a:endParaRPr>
          </a:p>
          <a:p>
            <a:pPr algn="ctr">
              <a:defRPr/>
            </a:pPr>
            <a:endParaRPr lang="ru-RU" sz="3200" b="1" dirty="0" smtClean="0">
              <a:latin typeface="+mn-lt"/>
            </a:endParaRPr>
          </a:p>
          <a:p>
            <a:pPr algn="ctr">
              <a:defRPr/>
            </a:pPr>
            <a:endParaRPr lang="ru-RU" sz="4400" dirty="0" smtClean="0">
              <a:latin typeface="+mj-lt"/>
            </a:endParaRPr>
          </a:p>
          <a:p>
            <a:pPr algn="ctr">
              <a:defRPr/>
            </a:pPr>
            <a:endParaRPr lang="ru-RU" sz="4400" dirty="0">
              <a:latin typeface="+mj-lt"/>
            </a:endParaRP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10" name="Рисунок 9" descr="Бюджет 2013 ОП 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749"/>
            <a:ext cx="9144000" cy="6690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313" y="1357299"/>
            <a:ext cx="86058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31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14313" y="1357298"/>
            <a:ext cx="8715405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3200" dirty="0" smtClean="0">
              <a:latin typeface="+mn-lt"/>
            </a:endParaRPr>
          </a:p>
          <a:p>
            <a:pPr algn="ctr">
              <a:defRPr/>
            </a:pPr>
            <a:endParaRPr lang="ru-RU" sz="3200" b="1" dirty="0" smtClean="0">
              <a:latin typeface="+mn-lt"/>
            </a:endParaRPr>
          </a:p>
          <a:p>
            <a:pPr algn="ctr">
              <a:defRPr/>
            </a:pPr>
            <a:r>
              <a:rPr lang="ru-RU" sz="4400" dirty="0" smtClean="0">
                <a:latin typeface="+mj-lt"/>
              </a:rPr>
              <a:t>Где ещё скоро можно будет узнать о финансах МВД?</a:t>
            </a:r>
          </a:p>
          <a:p>
            <a:pPr algn="ctr">
              <a:defRPr/>
            </a:pPr>
            <a:endParaRPr lang="ru-RU" sz="4400" dirty="0" smtClean="0">
              <a:latin typeface="+mj-lt"/>
            </a:endParaRPr>
          </a:p>
          <a:p>
            <a:pPr algn="ctr">
              <a:defRPr/>
            </a:pPr>
            <a:endParaRPr lang="ru-RU" sz="4400" dirty="0">
              <a:latin typeface="+mj-lt"/>
            </a:endParaRP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313" y="1357299"/>
            <a:ext cx="86058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32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14313" y="1357298"/>
            <a:ext cx="871540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/>
              <a:t> </a:t>
            </a:r>
            <a:r>
              <a:rPr lang="ru-RU" sz="4400" dirty="0" smtClean="0">
                <a:latin typeface="+mj-lt"/>
              </a:rPr>
              <a:t>Новый масштабный проект КГИ</a:t>
            </a:r>
          </a:p>
          <a:p>
            <a:pPr algn="ctr">
              <a:defRPr/>
            </a:pPr>
            <a:endParaRPr lang="ru-RU" sz="4400" dirty="0" smtClean="0">
              <a:latin typeface="+mj-lt"/>
            </a:endParaRPr>
          </a:p>
          <a:p>
            <a:pPr algn="ctr">
              <a:defRPr/>
            </a:pPr>
            <a:endParaRPr lang="ru-RU" sz="4400" dirty="0" smtClean="0">
              <a:latin typeface="+mj-lt"/>
            </a:endParaRPr>
          </a:p>
          <a:p>
            <a:pPr algn="ctr">
              <a:defRPr/>
            </a:pPr>
            <a:endParaRPr lang="ru-RU" sz="4400" dirty="0">
              <a:latin typeface="+mj-lt"/>
            </a:endParaRP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9" name="Рисунок 8" descr="Логотип и название Русские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26" y="2538288"/>
            <a:ext cx="7506748" cy="1781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endParaRPr lang="ru-RU" sz="3200" dirty="0" smtClean="0">
              <a:solidFill>
                <a:srgbClr val="002060"/>
              </a:solidFill>
              <a:latin typeface="+mn-lt"/>
            </a:endParaRPr>
          </a:p>
          <a:p>
            <a:endParaRPr lang="ru-RU" sz="4400" dirty="0" smtClean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МВД – крупнейший </a:t>
            </a:r>
            <a:r>
              <a:rPr lang="ru-RU" dirty="0" err="1" smtClean="0"/>
              <a:t>госзаказчик</a:t>
            </a:r>
            <a:endParaRPr lang="ru-RU" dirty="0" smtClean="0"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33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Рисунок 8" descr="ТриМеп на главной крупнейшие заказчики МВД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612"/>
            <a:ext cx="9144000" cy="483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err="1" smtClean="0"/>
              <a:t>ГосЗатраты</a:t>
            </a:r>
            <a:r>
              <a:rPr lang="ru-RU" dirty="0" smtClean="0"/>
              <a:t> - поиск </a:t>
            </a:r>
            <a:r>
              <a:rPr lang="ru-RU" dirty="0" err="1" smtClean="0"/>
              <a:t>Госзаказчиков</a:t>
            </a:r>
            <a:r>
              <a:rPr lang="ru-RU" dirty="0" smtClean="0"/>
              <a:t> с любой фильтрацией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34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Рисунок 7" descr="КГИ Лого обреза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72206"/>
            <a:ext cx="852711" cy="619703"/>
          </a:xfrm>
          <a:prstGeom prst="rect">
            <a:avLst/>
          </a:prstGeom>
        </p:spPr>
      </p:pic>
      <p:pic>
        <p:nvPicPr>
          <p:cNvPr id="9" name="Рисунок 8" descr="Поиск Госзаказчиков МВД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1612"/>
            <a:ext cx="9144000" cy="4400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МВД – Карточка заказчика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35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Рисунок 7" descr="КГИ Лого обреза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72206"/>
            <a:ext cx="852711" cy="619703"/>
          </a:xfrm>
          <a:prstGeom prst="rect">
            <a:avLst/>
          </a:prstGeom>
        </p:spPr>
      </p:pic>
      <p:pic>
        <p:nvPicPr>
          <p:cNvPr id="10" name="Рисунок 9" descr="Карточка Госзаказчика МВД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4422"/>
            <a:ext cx="9144000" cy="4812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1071538" y="1357298"/>
            <a:ext cx="7858149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err="1" smtClean="0"/>
              <a:t>ГосЗатраты</a:t>
            </a:r>
            <a:r>
              <a:rPr lang="ru-RU" dirty="0" smtClean="0"/>
              <a:t> – Заказчик на карте!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36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Рисунок 7" descr="КГИ Лого обреза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72206"/>
            <a:ext cx="852711" cy="619703"/>
          </a:xfrm>
          <a:prstGeom prst="rect">
            <a:avLst/>
          </a:prstGeom>
        </p:spPr>
      </p:pic>
      <p:pic>
        <p:nvPicPr>
          <p:cNvPr id="9" name="Рисунок 8" descr="МВД на карте России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4422"/>
            <a:ext cx="9144000" cy="4805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313" y="1357299"/>
            <a:ext cx="86058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37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14313" y="1357298"/>
            <a:ext cx="8715405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 algn="ctr">
              <a:defRPr/>
            </a:pPr>
            <a:endParaRPr lang="ru-RU" sz="4400" dirty="0" smtClean="0">
              <a:latin typeface="+mj-lt"/>
            </a:endParaRPr>
          </a:p>
          <a:p>
            <a:pPr algn="ctr">
              <a:defRPr/>
            </a:pPr>
            <a:r>
              <a:rPr lang="ru-RU" sz="4400" dirty="0" smtClean="0">
                <a:latin typeface="+mj-lt"/>
              </a:rPr>
              <a:t>Что ещё есть в разделе</a:t>
            </a:r>
          </a:p>
          <a:p>
            <a:pPr algn="ctr">
              <a:defRPr/>
            </a:pPr>
            <a:r>
              <a:rPr lang="ru-RU" sz="4400" dirty="0" smtClean="0">
                <a:latin typeface="+mj-lt"/>
              </a:rPr>
              <a:t>«Аналитика» портала Открытая Полиция?</a:t>
            </a:r>
          </a:p>
          <a:p>
            <a:pPr algn="ctr">
              <a:defRPr/>
            </a:pPr>
            <a:endParaRPr lang="ru-RU" sz="4400" dirty="0">
              <a:latin typeface="+mj-lt"/>
            </a:endParaRP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6" name="Рисунок 5" descr="КГИ Лого обреза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72206"/>
            <a:ext cx="852711" cy="619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Можно скачать материалы исследований полиции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38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" name="Рисунок 9" descr="АналитикаИсследовани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1678"/>
            <a:ext cx="9144000" cy="3676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428596" y="1357298"/>
            <a:ext cx="8501091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Исследования, стандарты открытости</a:t>
            </a:r>
            <a:br>
              <a:rPr lang="ru-RU" dirty="0" smtClean="0"/>
            </a:br>
            <a:r>
              <a:rPr lang="ru-RU" dirty="0" smtClean="0"/>
              <a:t> и лучшие мировые практики от КГИ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39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Рисунок 7" descr="ИсследованияЧленамиКГ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351754"/>
            <a:ext cx="8286808" cy="5506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313" y="1357299"/>
            <a:ext cx="86058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  <a:endParaRPr lang="ru-RU" sz="2400" dirty="0">
              <a:latin typeface="+mn-lt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4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Рисунок 8" descr="Главная 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52" y="675890"/>
            <a:ext cx="7487696" cy="5506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357158" y="1357298"/>
            <a:ext cx="8572529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Рейтинги открытости и методику оценки сайтов полиции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40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Рисунок 7" descr="Рейтинг ГИБДД 2013 ОП 12 гистограмм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71" y="1357298"/>
            <a:ext cx="8621329" cy="6354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3" y="1357298"/>
            <a:ext cx="8358246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Создание среды доверия граждан к полиции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Сбор лучших мировых практик открытости полиции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Освещение всех инициатив КГИ по реформированию полиции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Раздел «Новости» – бережно отбираем самые ценные с 2010 года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41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Рисунок 8" descr="Раздел Новост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5926"/>
            <a:ext cx="9144000" cy="4180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3" y="1357299"/>
            <a:ext cx="828680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Обратная связь – раздел «Идеи»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42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Рисунок 8" descr="Идеи ОП 17 открытые Refor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357298"/>
            <a:ext cx="7878275" cy="5277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Предложить свою идею</a:t>
            </a:r>
            <a:br>
              <a:rPr lang="ru-RU" dirty="0" smtClean="0"/>
            </a:br>
            <a:r>
              <a:rPr lang="ru-RU" dirty="0" smtClean="0"/>
              <a:t> по реформе МВД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43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Рисунок 8" descr="Идеи ОП 16 открытые Refor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285860"/>
            <a:ext cx="7678977" cy="5449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3" y="1357299"/>
            <a:ext cx="828680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Просматривать чужие идеи по улучшению открытости полиции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44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Рисунок 7" descr="Идея ОП 19 создание каталога открытых данных МВД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892" y="1446999"/>
            <a:ext cx="6346215" cy="396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3" y="1357299"/>
            <a:ext cx="828680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Комментировать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45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Рисунок 8" descr="Идея ОП 20 публикация новых статистических показателе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065" y="1651869"/>
            <a:ext cx="6231869" cy="3554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3" y="1357299"/>
            <a:ext cx="828680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А можно участвовать в голосовании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46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Рисунок 7" descr="Идея ОП 23 раскрытие детальной криминальной статистик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421" y="1513701"/>
            <a:ext cx="6327157" cy="3830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Раздел «Данные»</a:t>
            </a:r>
            <a:endParaRPr lang="ru-RU" b="1" dirty="0" smtClean="0"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47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" name="Рисунок 9" descr="Данные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5926"/>
            <a:ext cx="9144000" cy="4797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r>
              <a:rPr lang="ru-RU" sz="3200" dirty="0" smtClean="0">
                <a:latin typeface="+mn-lt"/>
              </a:rPr>
              <a:t>Приложения на открытых данных полиции из раздела «Данные» портала Открытая Полиция</a:t>
            </a:r>
          </a:p>
          <a:p>
            <a:endParaRPr lang="ru-RU" sz="3200" dirty="0" smtClean="0">
              <a:latin typeface="+mn-lt"/>
            </a:endParaRPr>
          </a:p>
          <a:p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Комфорт – гражданам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Экономия – властям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Конкурс </a:t>
            </a:r>
            <a:r>
              <a:rPr lang="en-US" b="1" dirty="0" smtClean="0"/>
              <a:t>Apps4Police2013</a:t>
            </a:r>
            <a:endParaRPr lang="ru-RU" b="1" dirty="0" smtClean="0"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48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Рисунок 7" descr="КГИ Лого обреза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72206"/>
            <a:ext cx="852711" cy="619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Конкурс </a:t>
            </a:r>
            <a:r>
              <a:rPr lang="en-US" b="1" dirty="0" smtClean="0"/>
              <a:t>Apps4Police2013</a:t>
            </a:r>
            <a:endParaRPr lang="ru-RU" b="1" dirty="0" smtClean="0"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49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Рисунок 8" descr="Конкурс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0240"/>
            <a:ext cx="9144000" cy="4342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313" y="1357298"/>
            <a:ext cx="8715405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3200" dirty="0" smtClean="0">
              <a:latin typeface="+mn-lt"/>
            </a:endParaRPr>
          </a:p>
          <a:p>
            <a:pPr algn="ctr">
              <a:defRPr/>
            </a:pPr>
            <a:r>
              <a:rPr lang="en-US" sz="4400" b="1" dirty="0" smtClean="0">
                <a:latin typeface="+mn-lt"/>
              </a:rPr>
              <a:t>OpenPolice.ru</a:t>
            </a:r>
            <a:endParaRPr lang="ru-RU" sz="4400" b="1" dirty="0" smtClean="0">
              <a:latin typeface="+mn-lt"/>
            </a:endParaRPr>
          </a:p>
          <a:p>
            <a:pPr algn="ctr">
              <a:defRPr/>
            </a:pPr>
            <a:endParaRPr lang="ru-RU" sz="3200" dirty="0" smtClean="0">
              <a:latin typeface="+mn-lt"/>
            </a:endParaRPr>
          </a:p>
          <a:p>
            <a:pPr algn="ctr">
              <a:defRPr/>
            </a:pPr>
            <a:r>
              <a:rPr lang="ru-RU" sz="3200" dirty="0" smtClean="0">
                <a:latin typeface="+mn-lt"/>
              </a:rPr>
              <a:t>Призван стать платформой для долгосрочной гражданской инициативы общественного мониторинга полиции</a:t>
            </a:r>
          </a:p>
          <a:p>
            <a:pPr algn="ctr">
              <a:defRPr/>
            </a:pPr>
            <a:endParaRPr lang="ru-RU" sz="3200" dirty="0" smtClean="0">
              <a:latin typeface="+mn-lt"/>
            </a:endParaRPr>
          </a:p>
          <a:p>
            <a:pPr>
              <a:defRPr/>
            </a:pPr>
            <a:endParaRPr lang="ru-RU" sz="2400" dirty="0">
              <a:latin typeface="+mn-lt"/>
            </a:endParaRP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Миссия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5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Рисунок 7" descr="КГИ Лого обреза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72206"/>
            <a:ext cx="852711" cy="619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r>
              <a:rPr lang="ru-RU" sz="3200" dirty="0" smtClean="0">
                <a:latin typeface="+mn-lt"/>
              </a:rPr>
              <a:t>Приложения на открытых данных полиции</a:t>
            </a:r>
          </a:p>
          <a:p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Комфорт – гражданам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Экономия – властям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Итоги конкура </a:t>
            </a:r>
            <a:r>
              <a:rPr lang="en-US" b="1" dirty="0" smtClean="0"/>
              <a:t>Apps4Police2013</a:t>
            </a:r>
            <a:endParaRPr lang="ru-RU" b="1" dirty="0" smtClean="0"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50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Рисунок 7" descr="КГИ Лого обреза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72206"/>
            <a:ext cx="852711" cy="619703"/>
          </a:xfrm>
          <a:prstGeom prst="rect">
            <a:avLst/>
          </a:prstGeom>
        </p:spPr>
      </p:pic>
      <p:pic>
        <p:nvPicPr>
          <p:cNvPr id="9" name="Рисунок 8" descr="Итоги Конкурс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5860"/>
            <a:ext cx="9144000" cy="4762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313" y="1357299"/>
            <a:ext cx="86058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51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14313" y="1357298"/>
            <a:ext cx="871540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3200" dirty="0" smtClean="0">
              <a:latin typeface="+mn-lt"/>
            </a:endParaRPr>
          </a:p>
          <a:p>
            <a:pPr algn="ctr">
              <a:defRPr/>
            </a:pPr>
            <a:endParaRPr lang="ru-RU" sz="3200" b="1" dirty="0" smtClean="0">
              <a:latin typeface="+mn-lt"/>
            </a:endParaRP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9" name="Рисунок 8" descr="Фото с Конкурс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8441"/>
            <a:ext cx="9144000" cy="5701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По итогам Конкурса создан Раздел «Приложения»</a:t>
            </a:r>
            <a:endParaRPr lang="ru-RU" b="1" dirty="0" smtClean="0"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52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Рисунок 7" descr="КГИ Лого обреза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72206"/>
            <a:ext cx="852711" cy="619703"/>
          </a:xfrm>
          <a:prstGeom prst="rect">
            <a:avLst/>
          </a:prstGeom>
        </p:spPr>
      </p:pic>
      <p:pic>
        <p:nvPicPr>
          <p:cNvPr id="10" name="Рисунок 9" descr="Раздел Приложения 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4422"/>
            <a:ext cx="9144000" cy="4817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И мы, вдохновлённые итогами конкурса, сделали приложение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53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Рисунок 7" descr="КГИ Лого обреза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72206"/>
            <a:ext cx="852711" cy="619703"/>
          </a:xfrm>
          <a:prstGeom prst="rect">
            <a:avLst/>
          </a:prstGeom>
        </p:spPr>
      </p:pic>
      <p:pic>
        <p:nvPicPr>
          <p:cNvPr id="10" name="Рисунок 9" descr="Модуль CopFinder ввод с главной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5926"/>
            <a:ext cx="9144000" cy="4217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en-US" dirty="0" err="1" smtClean="0"/>
              <a:t>CopFinder</a:t>
            </a:r>
            <a:r>
              <a:rPr lang="en-US" dirty="0" smtClean="0"/>
              <a:t> – </a:t>
            </a:r>
            <a:r>
              <a:rPr lang="ru-RU" dirty="0" smtClean="0"/>
              <a:t>поиск участковых по всей России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54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Рисунок 8" descr="Модуль CopFin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36"/>
            <a:ext cx="9144000" cy="4813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313" y="1357299"/>
            <a:ext cx="86058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55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14313" y="1357298"/>
            <a:ext cx="8715405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 algn="ctr">
              <a:defRPr/>
            </a:pPr>
            <a:endParaRPr lang="ru-RU" sz="4400" dirty="0" smtClean="0">
              <a:latin typeface="+mj-lt"/>
            </a:endParaRPr>
          </a:p>
          <a:p>
            <a:pPr algn="ctr">
              <a:defRPr/>
            </a:pPr>
            <a:r>
              <a:rPr lang="ru-RU" sz="4400" dirty="0" smtClean="0">
                <a:latin typeface="+mj-lt"/>
              </a:rPr>
              <a:t>Как правило, преступление происходит в зоне комфорта преступника</a:t>
            </a:r>
          </a:p>
          <a:p>
            <a:pPr algn="ctr">
              <a:defRPr/>
            </a:pPr>
            <a:endParaRPr lang="ru-RU" sz="4400" dirty="0">
              <a:latin typeface="+mj-lt"/>
            </a:endParaRP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6" name="Рисунок 5" descr="КГИ Лого обреза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72206"/>
            <a:ext cx="852711" cy="619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313" y="1357299"/>
            <a:ext cx="86058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56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14282" y="928670"/>
            <a:ext cx="8715405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 algn="ctr">
              <a:defRPr/>
            </a:pPr>
            <a:r>
              <a:rPr lang="en-US" sz="4400" b="1" dirty="0" err="1" smtClean="0">
                <a:latin typeface="+mj-lt"/>
              </a:rPr>
              <a:t>CrimeMapping</a:t>
            </a:r>
            <a:endParaRPr lang="ru-RU" sz="4400" b="1" dirty="0" smtClean="0">
              <a:latin typeface="+mj-lt"/>
            </a:endParaRPr>
          </a:p>
          <a:p>
            <a:pPr algn="ctr">
              <a:defRPr/>
            </a:pPr>
            <a:endParaRPr lang="en-US" sz="4400" b="1" dirty="0" smtClean="0">
              <a:latin typeface="+mj-lt"/>
            </a:endParaRPr>
          </a:p>
          <a:p>
            <a:pPr algn="ctr">
              <a:defRPr/>
            </a:pPr>
            <a:r>
              <a:rPr lang="ru-RU" sz="4400" dirty="0" smtClean="0">
                <a:latin typeface="+mj-lt"/>
              </a:rPr>
              <a:t>Во многих странах место и время преступлений доступны всем на картах в Интернет</a:t>
            </a:r>
          </a:p>
          <a:p>
            <a:pPr algn="ctr">
              <a:defRPr/>
            </a:pPr>
            <a:endParaRPr lang="ru-RU" sz="4400" dirty="0">
              <a:latin typeface="+mj-lt"/>
            </a:endParaRP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6" name="Рисунок 5" descr="КГИ Лого обреза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72206"/>
            <a:ext cx="852711" cy="619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Карта преступности Лондона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57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6500835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Источник: </a:t>
            </a:r>
            <a:r>
              <a:rPr lang="en-US" sz="1600" u="sng" dirty="0" smtClean="0">
                <a:hlinkClick r:id="rId3"/>
              </a:rPr>
              <a:t>http://maps.met.police.uk/</a:t>
            </a:r>
            <a:endParaRPr lang="ru-RU" sz="1600" dirty="0"/>
          </a:p>
        </p:txBody>
      </p:sp>
      <p:pic>
        <p:nvPicPr>
          <p:cNvPr id="10" name="Рисунок 9" descr="Карта преступности Лондон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1571612"/>
            <a:ext cx="5868219" cy="479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Карта преступности Сиэтла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58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6500835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Источник: </a:t>
            </a:r>
            <a:r>
              <a:rPr lang="en-US" sz="1600" u="sng" dirty="0" smtClean="0">
                <a:hlinkClick r:id="rId3"/>
              </a:rPr>
              <a:t>http://web6.seattle.gov/mnm/policereports.aspx</a:t>
            </a:r>
            <a:endParaRPr lang="ru-RU" sz="1600" dirty="0"/>
          </a:p>
        </p:txBody>
      </p:sp>
      <p:pic>
        <p:nvPicPr>
          <p:cNvPr id="8" name="Рисунок 7" descr="Карта преступности Сиэттл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4488"/>
            <a:ext cx="9144000" cy="480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571472" y="1357298"/>
            <a:ext cx="835821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Карта преступности </a:t>
            </a:r>
            <a:r>
              <a:rPr lang="ru-RU" dirty="0" err="1" smtClean="0"/>
              <a:t>Лос-Анжелеса</a:t>
            </a:r>
            <a:endParaRPr lang="ru-RU" dirty="0" smtClean="0"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59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0083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Источник: </a:t>
            </a:r>
            <a:r>
              <a:rPr lang="en-US" sz="1600" u="sng" dirty="0" smtClean="0">
                <a:hlinkClick r:id="rId3"/>
              </a:rPr>
              <a:t>http://www.crimemapping.com/map.aspx?aid=3db8cf99-a73b-46d2-b218-bd24cf491577</a:t>
            </a:r>
            <a:endParaRPr lang="ru-RU" sz="1600" dirty="0"/>
          </a:p>
        </p:txBody>
      </p:sp>
      <p:pic>
        <p:nvPicPr>
          <p:cNvPr id="8" name="Рисунок 7" descr="Преступность в богатом районе Беверли Хилс ниже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1214422"/>
            <a:ext cx="6963747" cy="5334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3200" dirty="0" smtClean="0">
                <a:latin typeface="+mn-lt"/>
              </a:rPr>
              <a:t>Сделать полицию открытой и понятной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Цель </a:t>
            </a:r>
            <a:r>
              <a:rPr lang="en-US" b="1" dirty="0" smtClean="0"/>
              <a:t>OpenPolice.ru</a:t>
            </a:r>
            <a:endParaRPr lang="ru-RU" dirty="0" smtClean="0"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6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Рисунок 7" descr="КГИ Лого обреза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72206"/>
            <a:ext cx="852711" cy="619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en-US" dirty="0" smtClean="0"/>
              <a:t>Crime Finder –</a:t>
            </a:r>
            <a:r>
              <a:rPr lang="ru-RU" dirty="0" smtClean="0"/>
              <a:t> преступления в изменённой реальности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60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6500835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Источник: </a:t>
            </a:r>
            <a:r>
              <a:rPr lang="en-US" sz="1600" dirty="0" smtClean="0">
                <a:hlinkClick r:id="rId3"/>
              </a:rPr>
              <a:t>http://data.gov.uk/apps/crime-finder</a:t>
            </a:r>
            <a:endParaRPr lang="ru-RU" sz="1600" dirty="0"/>
          </a:p>
        </p:txBody>
      </p:sp>
      <p:pic>
        <p:nvPicPr>
          <p:cNvPr id="9" name="Рисунок 8" descr="CrimeFind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8802"/>
            <a:ext cx="9144000" cy="4289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en-US" dirty="0" smtClean="0"/>
              <a:t>Crime Fox</a:t>
            </a:r>
            <a:r>
              <a:rPr lang="ru-RU" dirty="0" smtClean="0"/>
              <a:t> – детальная полицейская статистика в смартфоне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61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6500835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Источник: </a:t>
            </a:r>
            <a:r>
              <a:rPr lang="en-US" sz="1600" dirty="0" smtClean="0">
                <a:hlinkClick r:id="rId3"/>
              </a:rPr>
              <a:t>http://data.gov.uk/apps/crimefox</a:t>
            </a:r>
            <a:endParaRPr lang="ru-RU" sz="1600" dirty="0"/>
          </a:p>
        </p:txBody>
      </p:sp>
      <p:pic>
        <p:nvPicPr>
          <p:cNvPr id="8" name="Рисунок 7" descr="CrimeF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8802"/>
            <a:ext cx="9144000" cy="4285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60"/>
          </a:xfrm>
        </p:spPr>
        <p:txBody>
          <a:bodyPr/>
          <a:lstStyle/>
          <a:p>
            <a:pPr eaLnBrk="1" hangingPunct="1"/>
            <a:r>
              <a:rPr lang="ru-RU" dirty="0" smtClean="0"/>
              <a:t>У нас - места дорожных инцидентов в Новосибирске и всё?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62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6500835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Источник: </a:t>
            </a:r>
            <a:r>
              <a:rPr lang="en-US" sz="1600" dirty="0" smtClean="0">
                <a:hlinkClick r:id="rId3" action="ppaction://hlinkfile"/>
              </a:rPr>
              <a:t>nick123.ru/dtp2011/</a:t>
            </a:r>
            <a:endParaRPr lang="ru-RU" sz="1600" dirty="0"/>
          </a:p>
        </p:txBody>
      </p:sp>
      <p:pic>
        <p:nvPicPr>
          <p:cNvPr id="9" name="Рисунок 8" descr="Аварии с пешеходами в Новосибирске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7298"/>
            <a:ext cx="9144000" cy="5049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60"/>
          </a:xfrm>
        </p:spPr>
        <p:txBody>
          <a:bodyPr/>
          <a:lstStyle/>
          <a:p>
            <a:pPr eaLnBrk="1" hangingPunct="1"/>
            <a:r>
              <a:rPr lang="ru-RU" dirty="0" smtClean="0"/>
              <a:t>В РФ статистика с детальностью до региона не интересна гражданам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63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6500835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Источник: </a:t>
            </a:r>
            <a:r>
              <a:rPr lang="en-US" sz="1600" dirty="0" smtClean="0">
                <a:hlinkClick r:id="rId3"/>
              </a:rPr>
              <a:t>http://crimestat.ru/regions_table_total</a:t>
            </a:r>
            <a:endParaRPr lang="ru-RU" sz="1600" dirty="0"/>
          </a:p>
        </p:txBody>
      </p:sp>
      <p:pic>
        <p:nvPicPr>
          <p:cNvPr id="8" name="Рисунок 7" descr="Гражданам не интересна статистика по регионам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5926"/>
            <a:ext cx="9144000" cy="3840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313" y="1357299"/>
            <a:ext cx="86058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64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14313" y="1357298"/>
            <a:ext cx="8715405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 algn="ctr">
              <a:defRPr/>
            </a:pPr>
            <a:endParaRPr lang="ru-RU" sz="4400" dirty="0" smtClean="0">
              <a:latin typeface="+mj-lt"/>
            </a:endParaRPr>
          </a:p>
          <a:p>
            <a:pPr algn="ctr">
              <a:defRPr/>
            </a:pPr>
            <a:r>
              <a:rPr lang="ru-RU" sz="4400" dirty="0" smtClean="0">
                <a:latin typeface="+mj-lt"/>
              </a:rPr>
              <a:t>Детальная криминальная статистика жизненно важна для всех нас</a:t>
            </a:r>
          </a:p>
          <a:p>
            <a:pPr algn="ctr">
              <a:defRPr/>
            </a:pPr>
            <a:endParaRPr lang="ru-RU" sz="4400" dirty="0">
              <a:latin typeface="+mj-lt"/>
            </a:endParaRP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6" name="Рисунок 5" descr="КГИ Лого обреза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72206"/>
            <a:ext cx="852711" cy="619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endParaRPr lang="ru-RU" sz="3200" dirty="0" smtClean="0">
              <a:latin typeface="+mn-lt"/>
            </a:endParaRPr>
          </a:p>
          <a:p>
            <a:pPr lvl="0"/>
            <a:r>
              <a:rPr lang="ru-RU" sz="3200" b="1" dirty="0" smtClean="0">
                <a:latin typeface="+mn-lt"/>
              </a:rPr>
              <a:t>Гражданам</a:t>
            </a:r>
            <a:r>
              <a:rPr lang="ru-RU" sz="3200" dirty="0" smtClean="0">
                <a:latin typeface="+mn-lt"/>
              </a:rPr>
              <a:t> - принимать взвешенные решения о покупке недвижимости, аренде квартир, старту бизнеса</a:t>
            </a:r>
          </a:p>
          <a:p>
            <a:pPr lvl="0"/>
            <a:endParaRPr lang="ru-RU" sz="3200" dirty="0" smtClean="0">
              <a:latin typeface="+mn-lt"/>
            </a:endParaRPr>
          </a:p>
          <a:p>
            <a:pPr lvl="0"/>
            <a:r>
              <a:rPr lang="ru-RU" sz="3200" b="1" dirty="0" smtClean="0">
                <a:latin typeface="+mn-lt"/>
              </a:rPr>
              <a:t>Местным властям </a:t>
            </a:r>
            <a:r>
              <a:rPr lang="ru-RU" sz="3200" dirty="0" smtClean="0">
                <a:latin typeface="+mn-lt"/>
              </a:rPr>
              <a:t>– предпринять меры по профилактике преступности, изменению среды обитания, организации программ занятости населения</a:t>
            </a: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Открытие статистики с детализацией до отделений полиции позволит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65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" name="Рисунок 9" descr="КГИ Лого обреза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72206"/>
            <a:ext cx="852711" cy="619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  <a:endParaRPr lang="ru-RU" sz="1400" dirty="0" smtClean="0"/>
          </a:p>
          <a:p>
            <a:pPr>
              <a:defRPr/>
            </a:pPr>
            <a:r>
              <a:rPr lang="ru-RU" sz="2400" dirty="0" smtClean="0">
                <a:latin typeface="+mn-lt"/>
              </a:rPr>
              <a:t>В разделе «Аналитика» портала Открытая полиция»</a:t>
            </a:r>
            <a:endParaRPr lang="ru-RU" sz="32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Что из мировой практики открытости полиции предстоит реализовать в РФ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66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Рисунок 8" descr="Лучшие практики открытости полиции в мире отсутствующие в Росси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0240"/>
            <a:ext cx="9144000" cy="4110072"/>
          </a:xfrm>
          <a:prstGeom prst="rect">
            <a:avLst/>
          </a:prstGeom>
        </p:spPr>
      </p:pic>
      <p:pic>
        <p:nvPicPr>
          <p:cNvPr id="10" name="Рисунок 9" descr="КГИ Лого обрезан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6072206"/>
            <a:ext cx="852711" cy="619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endParaRPr lang="ru-RU" sz="3200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Раздел «Документы»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67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Рисунок 7" descr="КГИ Лого обреза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72206"/>
            <a:ext cx="852711" cy="619703"/>
          </a:xfrm>
          <a:prstGeom prst="rect">
            <a:avLst/>
          </a:prstGeom>
        </p:spPr>
      </p:pic>
      <p:pic>
        <p:nvPicPr>
          <p:cNvPr id="9" name="Рисунок 8" descr="Раздел Документы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71744"/>
            <a:ext cx="9144000" cy="3150973"/>
          </a:xfrm>
          <a:prstGeom prst="rect">
            <a:avLst/>
          </a:prstGeom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14313" y="1357299"/>
            <a:ext cx="864396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/>
              <a:t> </a:t>
            </a:r>
            <a:r>
              <a:rPr lang="ru-RU" sz="3200" dirty="0" smtClean="0">
                <a:latin typeface="+mn-lt"/>
              </a:rPr>
              <a:t>Рекомендации ООН, Совета Европы, ОБСЕ</a:t>
            </a:r>
          </a:p>
          <a:p>
            <a:pPr algn="ctr">
              <a:defRPr/>
            </a:pPr>
            <a:r>
              <a:rPr lang="ru-RU" sz="3200" dirty="0" smtClean="0">
                <a:latin typeface="+mn-lt"/>
              </a:rPr>
              <a:t>по открытости полиции 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От лица КГИ набор предложений по открытости полиции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68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Рисунок 7" descr="КГИ Лого обреза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72206"/>
            <a:ext cx="852711" cy="619703"/>
          </a:xfrm>
          <a:prstGeom prst="rect">
            <a:avLst/>
          </a:prstGeom>
        </p:spPr>
      </p:pic>
      <p:pic>
        <p:nvPicPr>
          <p:cNvPr id="11" name="Рисунок 10" descr="Концепция и Деклараци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14686"/>
            <a:ext cx="9144000" cy="2880396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r>
              <a:rPr lang="ru-RU" sz="3200" dirty="0" smtClean="0">
                <a:latin typeface="+mn-lt"/>
              </a:rPr>
              <a:t>На основе мирового опыта</a:t>
            </a:r>
            <a:r>
              <a:rPr lang="en-US" sz="3200" dirty="0" smtClean="0">
                <a:latin typeface="+mn-lt"/>
              </a:rPr>
              <a:t> </a:t>
            </a:r>
            <a:r>
              <a:rPr lang="ru-RU" sz="3200" dirty="0" smtClean="0">
                <a:latin typeface="+mn-lt"/>
              </a:rPr>
              <a:t>разработаны:</a:t>
            </a:r>
            <a:endParaRPr lang="ru-RU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Декларация открытости полиции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Концепция открытости полиции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378619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Проект развивается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69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3" name="Рисунок 12" descr="open poli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785926"/>
            <a:ext cx="2539683" cy="1422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endParaRPr lang="ru-RU" sz="32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3200" dirty="0" smtClean="0">
                <a:latin typeface="+mn-lt"/>
              </a:rPr>
              <a:t>Закрытость –</a:t>
            </a:r>
          </a:p>
          <a:p>
            <a:r>
              <a:rPr lang="ru-RU" sz="3200" dirty="0" smtClean="0">
                <a:latin typeface="+mn-lt"/>
              </a:rPr>
              <a:t>         </a:t>
            </a:r>
            <a:r>
              <a:rPr lang="ru-RU" sz="3600" dirty="0" err="1" smtClean="0">
                <a:latin typeface="+mn-lt"/>
              </a:rPr>
              <a:t>Неподотчётность</a:t>
            </a:r>
            <a:r>
              <a:rPr lang="ru-RU" sz="3200" dirty="0" smtClean="0">
                <a:latin typeface="+mn-lt"/>
              </a:rPr>
              <a:t> – </a:t>
            </a:r>
          </a:p>
          <a:p>
            <a:r>
              <a:rPr lang="ru-RU" sz="3200" dirty="0" smtClean="0">
                <a:latin typeface="+mn-lt"/>
              </a:rPr>
              <a:t>                             </a:t>
            </a:r>
            <a:r>
              <a:rPr lang="ru-RU" sz="4000" dirty="0" smtClean="0">
                <a:latin typeface="+mn-lt"/>
              </a:rPr>
              <a:t>Безответственность</a:t>
            </a:r>
            <a:r>
              <a:rPr lang="ru-RU" sz="3200" dirty="0" smtClean="0">
                <a:latin typeface="+mn-lt"/>
              </a:rPr>
              <a:t> –</a:t>
            </a:r>
          </a:p>
          <a:p>
            <a:r>
              <a:rPr lang="ru-RU" sz="3200" dirty="0" smtClean="0">
                <a:latin typeface="+mn-lt"/>
              </a:rPr>
              <a:t>                                                    </a:t>
            </a:r>
            <a:r>
              <a:rPr lang="ru-RU" sz="4400" dirty="0" smtClean="0">
                <a:latin typeface="+mn-lt"/>
              </a:rPr>
              <a:t>Неэффективность.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Почему полиции нужна открытость?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7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Рисунок 7" descr="КГИ Лого обреза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72206"/>
            <a:ext cx="852711" cy="619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378619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Перспективы?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70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3" name="Рисунок 12" descr="open poli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785926"/>
            <a:ext cx="2539683" cy="1422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Публичные лекции, дискуссии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Экспертные обсуждения, семинары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Памятки гражданам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Тематические разделы в СМИ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Комплекс мероприятий</a:t>
            </a:r>
            <a:br>
              <a:rPr lang="ru-RU" dirty="0" smtClean="0"/>
            </a:br>
            <a:r>
              <a:rPr lang="ru-RU" dirty="0" smtClean="0"/>
              <a:t> «Понятная полиция»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71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Рисунок 7" descr="КГИ Лого обреза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72206"/>
            <a:ext cx="852711" cy="619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Мы будем стараться делать правоохранительную систему понятнее и прозрачнее, а реформу полиции - заметнее для граждан</a:t>
            </a: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Спасибо за внимание!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72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Рисунок 7" descr="КГИ Лого обреза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72206"/>
            <a:ext cx="852711" cy="619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3" y="1357298"/>
            <a:ext cx="842968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73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Рисунок 8" descr="Российский фотоконкурс Полицейски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5695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285875"/>
            <a:ext cx="8715375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Создание среды доверия граждан к полиции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Сбор лучших мировых практик открытости полиции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Освещение всех инициатив КГИ по реформированию полиции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07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59"/>
          </a:xfrm>
        </p:spPr>
        <p:txBody>
          <a:bodyPr/>
          <a:lstStyle/>
          <a:p>
            <a:pPr eaLnBrk="1" hangingPunct="1"/>
            <a:r>
              <a:rPr lang="ru-RU" dirty="0" smtClean="0"/>
              <a:t>Задачи </a:t>
            </a:r>
            <a:r>
              <a:rPr lang="en-US" b="1" dirty="0" smtClean="0"/>
              <a:t>OpenPolice.ru</a:t>
            </a:r>
            <a:endParaRPr lang="ru-RU" dirty="0" smtClean="0"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8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Рисунок 7" descr="КГИ Лого обреза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72206"/>
            <a:ext cx="852711" cy="619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724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Идея Школы Открытых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4282" y="1357298"/>
            <a:ext cx="871540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 </a:t>
            </a:r>
          </a:p>
          <a:p>
            <a:endParaRPr lang="ru-RU" sz="2400" dirty="0" smtClean="0"/>
          </a:p>
          <a:p>
            <a:endParaRPr lang="ru-RU" sz="3200" dirty="0" smtClean="0">
              <a:latin typeface="+mn-lt"/>
            </a:endParaRPr>
          </a:p>
          <a:p>
            <a:pPr algn="ctr"/>
            <a:r>
              <a:rPr lang="ru-RU" sz="3200" dirty="0" smtClean="0">
                <a:latin typeface="+mn-lt"/>
              </a:rPr>
              <a:t>Зачастую на официальных сайтах МВД отсутствует информация о самых базовых понятиях, характеризующих открытость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7" y="6286520"/>
            <a:ext cx="2132013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51C541-3DC7-4C7A-ACAA-62C14EBA0974}" type="slidenum">
              <a:rPr lang="en-AU" smtClean="0">
                <a:solidFill>
                  <a:schemeClr val="bg1"/>
                </a:solidFill>
                <a:cs typeface="Arial" charset="0"/>
              </a:rPr>
              <a:pPr/>
              <a:t>9</a:t>
            </a:fld>
            <a:endParaRPr lang="en-AU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Рисунок 7" descr="КГИ Лого обреза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72206"/>
            <a:ext cx="852711" cy="619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6577</TotalTime>
  <Words>845</Words>
  <Application>Microsoft Macintosh PowerPoint</Application>
  <PresentationFormat>Экран (4:3)</PresentationFormat>
  <Paragraphs>491</Paragraphs>
  <Slides>73</Slides>
  <Notes>72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4" baseType="lpstr">
      <vt:lpstr>Тема Office</vt:lpstr>
      <vt:lpstr> представляет портал Открытая Полиция          11 ноября 2013  </vt:lpstr>
      <vt:lpstr>Адрес в сети Интернет</vt:lpstr>
      <vt:lpstr>Слайд 3</vt:lpstr>
      <vt:lpstr>Слайд 4</vt:lpstr>
      <vt:lpstr>Миссия</vt:lpstr>
      <vt:lpstr>Цель OpenPolice.ru</vt:lpstr>
      <vt:lpstr>Почему полиции нужна открытость?</vt:lpstr>
      <vt:lpstr>Задачи OpenPolice.ru</vt:lpstr>
      <vt:lpstr>Слайд 9</vt:lpstr>
      <vt:lpstr>Праздники полиции есть только на одном региональном сайте из 83</vt:lpstr>
      <vt:lpstr>Какие структуры - полиция? Только на 1-м из 83 региональных сайтов</vt:lpstr>
      <vt:lpstr>В разделе «О Полиции» праздники полиции на OpenPolice.ru</vt:lpstr>
      <vt:lpstr>Раздел «О полиции»  Музеи полиции</vt:lpstr>
      <vt:lpstr>Раздел «О полиции» Полицейские аббревиатуры</vt:lpstr>
      <vt:lpstr>Раздел «О полиции»  Бюро находок</vt:lpstr>
      <vt:lpstr>Раздел «О полиции»  Скачать памятки гражданам</vt:lpstr>
      <vt:lpstr>Слайд 17</vt:lpstr>
      <vt:lpstr>OpenPolice.ru на 1-й странице в поиске Google по многим запросам</vt:lpstr>
      <vt:lpstr>OpenPolice.ru на 1-й странице в поиске Google по многим запросам</vt:lpstr>
      <vt:lpstr>Слайд 20</vt:lpstr>
      <vt:lpstr>Слайд 21</vt:lpstr>
      <vt:lpstr>Об уровне зарплат полицейских народ узнаёт из объявлений в метро</vt:lpstr>
      <vt:lpstr>Классика закрытости – сведения о финансировании СМИ МВД</vt:lpstr>
      <vt:lpstr>Скудные сведения о бюджете МВД на сайте mvd.ru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МВД – крупнейший госзаказчик</vt:lpstr>
      <vt:lpstr>ГосЗатраты - поиск Госзаказчиков с любой фильтрацией</vt:lpstr>
      <vt:lpstr>МВД – Карточка заказчика</vt:lpstr>
      <vt:lpstr>ГосЗатраты – Заказчик на карте!</vt:lpstr>
      <vt:lpstr>Слайд 37</vt:lpstr>
      <vt:lpstr>Можно скачать материалы исследований полиции</vt:lpstr>
      <vt:lpstr>Исследования, стандарты открытости  и лучшие мировые практики от КГИ</vt:lpstr>
      <vt:lpstr>Рейтинги открытости и методику оценки сайтов полиции</vt:lpstr>
      <vt:lpstr>Раздел «Новости» – бережно отбираем самые ценные с 2010 года</vt:lpstr>
      <vt:lpstr>Обратная связь – раздел «Идеи»</vt:lpstr>
      <vt:lpstr>Предложить свою идею  по реформе МВД</vt:lpstr>
      <vt:lpstr>Просматривать чужие идеи по улучшению открытости полиции</vt:lpstr>
      <vt:lpstr>Комментировать</vt:lpstr>
      <vt:lpstr>А можно участвовать в голосовании</vt:lpstr>
      <vt:lpstr>Раздел «Данные»</vt:lpstr>
      <vt:lpstr>Конкурс Apps4Police2013</vt:lpstr>
      <vt:lpstr>Конкурс Apps4Police2013</vt:lpstr>
      <vt:lpstr>Итоги конкура Apps4Police2013</vt:lpstr>
      <vt:lpstr>Слайд 51</vt:lpstr>
      <vt:lpstr>По итогам Конкурса создан Раздел «Приложения»</vt:lpstr>
      <vt:lpstr>И мы, вдохновлённые итогами конкурса, сделали приложение</vt:lpstr>
      <vt:lpstr>CopFinder – поиск участковых по всей России</vt:lpstr>
      <vt:lpstr>Слайд 55</vt:lpstr>
      <vt:lpstr>Слайд 56</vt:lpstr>
      <vt:lpstr>Карта преступности Лондона</vt:lpstr>
      <vt:lpstr>Карта преступности Сиэтла</vt:lpstr>
      <vt:lpstr>Карта преступности Лос-Анжелеса</vt:lpstr>
      <vt:lpstr>Crime Finder – преступления в изменённой реальности</vt:lpstr>
      <vt:lpstr>Crime Fox – детальная полицейская статистика в смартфоне</vt:lpstr>
      <vt:lpstr>У нас - места дорожных инцидентов в Новосибирске и всё?</vt:lpstr>
      <vt:lpstr>В РФ статистика с детальностью до региона не интересна гражданам</vt:lpstr>
      <vt:lpstr>Слайд 64</vt:lpstr>
      <vt:lpstr>Открытие статистики с детализацией до отделений полиции позволит</vt:lpstr>
      <vt:lpstr>Что из мировой практики открытости полиции предстоит реализовать в РФ</vt:lpstr>
      <vt:lpstr>Раздел «Документы»</vt:lpstr>
      <vt:lpstr>От лица КГИ набор предложений по открытости полиции</vt:lpstr>
      <vt:lpstr>Проект развивается</vt:lpstr>
      <vt:lpstr>Перспективы?</vt:lpstr>
      <vt:lpstr>Комплекс мероприятий  «Понятная полиция»</vt:lpstr>
      <vt:lpstr>Спасибо за внимание!</vt:lpstr>
      <vt:lpstr>Слайд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проект на www.MN.ru</dc:title>
  <dc:creator>Тецлав Регина Леопольдовна</dc:creator>
  <cp:lastModifiedBy>Arkhipov Sergey</cp:lastModifiedBy>
  <cp:revision>549</cp:revision>
  <cp:lastPrinted>2012-10-12T07:15:35Z</cp:lastPrinted>
  <dcterms:created xsi:type="dcterms:W3CDTF">2011-09-01T08:06:48Z</dcterms:created>
  <dcterms:modified xsi:type="dcterms:W3CDTF">2013-11-12T11:29:31Z</dcterms:modified>
</cp:coreProperties>
</file>