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7" r:id="rId1"/>
  </p:sldMasterIdLst>
  <p:sldIdLst>
    <p:sldId id="256" r:id="rId2"/>
    <p:sldId id="260" r:id="rId3"/>
    <p:sldId id="257" r:id="rId4"/>
    <p:sldId id="259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 snapToGrid="0" snapToObjects="1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AEE3FA-48C7-314A-A3DD-202A5C777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132CBC-570B-114C-BA3D-76ACDB4AA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44B75-B0DD-E84B-B2A1-8DBB29AC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CC5690-4F8B-D04D-B8AA-70C054CB2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AEF623-0ACB-444F-BD08-3679F4BF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1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469AE-3D2B-FB47-BF86-54E60FE77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196E1F-F5A4-F34C-9704-5A48A77BF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CAC5DB-02EA-0841-9D59-9B8C5655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05C160-34BF-E944-89BE-08F4342F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592136-ECF3-954D-BAEB-618ACCF5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6EE708-DBA6-9C44-9854-A935422E7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01B838-C6C2-FC45-A5FB-B1935F737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B07D5A-737E-2643-A0BA-028B984A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1F98B5-F046-344F-9AAD-5213E6AB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DFFDD7-FB78-3746-9BCB-D8311F4F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9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25778-5CC8-2645-AAC9-D188BA55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88C01E-CD3F-DF46-B729-FB3BDD023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4B8E17-FC3B-1A4B-9096-B876B31A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E01E88-2446-EF41-A11B-1E51FB667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82D54-AB6E-4446-847A-264C70A2D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6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44CBB-DD4B-9348-B9CB-DD0DEA91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C21CAA-9312-FB40-8CC4-9FD8CBE37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754F52-4807-3148-A7C3-CC02C3CE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B6AF3-55F0-4148-A96C-55BF14EE1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6666BA-5602-8E48-A1EB-3BD27C7C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15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48AC6-2D78-7B4F-9743-1F593939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4B2AA8-9524-654B-9F94-EF8B1B603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BC2867-54BB-864D-9ABA-896799C16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F83EA7-D720-B440-BFE3-488178B1E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5AA84F-88FF-DF4B-8EAB-AAA5F92A1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AC1733-E1E5-5F43-82EA-397551B2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49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90B14-B7CF-B14B-BEF7-C940CE71B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E4C578-D344-D642-AD92-70B242138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B2E12E-0296-9A44-B0EE-9FA82191A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34F487-5A90-FF4C-B17E-3C7AF38BA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8AB032-4D4B-5746-B4BC-D13494786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C20DAD5-D344-5647-88B4-FBE8DF8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F80C26-A875-B241-A968-90E1327A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EC7AC7-2AD9-B749-AC6A-26B99138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0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937D6-9C70-224E-ADC8-9702B3C49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5CC501-AB21-0344-AE8E-A6EC1B8DD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274165-32BA-C94E-9F31-51EBD574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CA74D5-9CD4-CF44-B1B6-0714F8C2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7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F1B8DD-3A7F-AD42-97B7-B44FC0790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6264A0-0C58-F744-A4D9-12D296AB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64CE58-9490-A145-AACB-779E90C11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6B26E-3410-B54E-957D-E720ADF5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EADFA7-5C65-5F4E-89D9-46137DA33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E97260-CC61-7C41-9308-B0ADC3A03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A722D4-8285-0D47-89CA-7DE4F331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71F21A-1E70-B84B-894E-5D66302E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F0A7E8-3ABC-D748-A6B9-D620486B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0842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6CF972-C3CD-9D44-90B1-7F2B3083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5782C7-017B-7846-A0C7-82BDFC41D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318739-75D0-4D47-A86C-F2DCB3561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C05EEB-BD85-094D-8ACE-C97EB00B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13DF90-6FA0-F64C-9266-87D8C75E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0787C0-9D5C-5C44-A2E3-064D281A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4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DF53F8-F359-BC40-B0CE-A3DB23FE2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32BECA-40A2-184E-8261-C9B29C09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15BDD1-4CF9-9E43-90D3-09515B85C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0EF9-1B31-F948-8982-0960B17F3914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262B03-E7BC-E143-B9AF-B33C1ECEE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AE1AB6-E083-E440-B89D-E131ED3E8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6E843-6EDB-A540-AF2D-498714FCA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99D2E-C635-A542-A001-1DF7ECFD2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824" y="438912"/>
            <a:ext cx="10216896" cy="4023360"/>
          </a:xfrm>
        </p:spPr>
        <p:txBody>
          <a:bodyPr>
            <a:noAutofit/>
          </a:bodyPr>
          <a:lstStyle/>
          <a:p>
            <a:r>
              <a:rPr lang="ru-RU" sz="5400" b="1" dirty="0"/>
              <a:t>«Возможности замены реального лишения свободы обязанностью пройти лечение от наркомании и практика их применения»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9FF857-0635-FD42-9AB9-40315169B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9144000" cy="1463040"/>
          </a:xfrm>
        </p:spPr>
        <p:txBody>
          <a:bodyPr>
            <a:normAutofit/>
          </a:bodyPr>
          <a:lstStyle/>
          <a:p>
            <a:r>
              <a:rPr lang="ru-RU" sz="4000" dirty="0"/>
              <a:t>Анна Кинчевская</a:t>
            </a:r>
          </a:p>
          <a:p>
            <a:r>
              <a:rPr lang="ru-RU" sz="4000" dirty="0" err="1"/>
              <a:t>Юристка</a:t>
            </a:r>
            <a:r>
              <a:rPr lang="ru-RU" sz="4000" dirty="0"/>
              <a:t> Фонда им. А. </a:t>
            </a:r>
            <a:r>
              <a:rPr lang="ru-RU" sz="4000" dirty="0" err="1"/>
              <a:t>Рылькова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4378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9B4B09-DFB1-624E-AE63-DA14C677E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208" y="1158240"/>
            <a:ext cx="10451592" cy="5018723"/>
          </a:xfrm>
        </p:spPr>
        <p:txBody>
          <a:bodyPr>
            <a:normAutofit/>
          </a:bodyPr>
          <a:lstStyle/>
          <a:p>
            <a:r>
              <a:rPr lang="ru-RU" sz="4000" dirty="0"/>
              <a:t>Отсрочка отбывания наказания больным наркоманией (ст. 82.1 УК РФ)</a:t>
            </a:r>
            <a:endParaRPr lang="ru-RU" sz="4000" dirty="0">
              <a:effectLst/>
            </a:endParaRPr>
          </a:p>
          <a:p>
            <a:r>
              <a:rPr lang="ru-RU" sz="4000" dirty="0"/>
              <a:t>Возложение обязанности пройти лечение при назначении наказания, не связанного с лишением свободы (ст. 72.1 УК РФ)</a:t>
            </a:r>
          </a:p>
          <a:p>
            <a:r>
              <a:rPr lang="ru-RU" sz="4000" dirty="0"/>
              <a:t>Условное осуждение с возложением обязанности пройти лечение (ст. 73 УК РФ)</a:t>
            </a:r>
          </a:p>
        </p:txBody>
      </p:sp>
    </p:spTree>
    <p:extLst>
      <p:ext uri="{BB962C8B-B14F-4D97-AF65-F5344CB8AC3E}">
        <p14:creationId xmlns:p14="http://schemas.microsoft.com/office/powerpoint/2010/main" val="374935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DEEE0-1CC6-8F41-92C7-6B414763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4616" cy="1731899"/>
          </a:xfrm>
        </p:spPr>
        <p:txBody>
          <a:bodyPr>
            <a:noAutofit/>
          </a:bodyPr>
          <a:lstStyle/>
          <a:p>
            <a:r>
              <a:rPr lang="ru-RU" sz="4000" b="1" dirty="0"/>
              <a:t>Практика применения отсрочки отбывания наказания больным наркоманией (ст. 82.1 УК РФ):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D994F2-028E-2E45-A133-B25FDE110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024"/>
            <a:ext cx="11024616" cy="4584191"/>
          </a:xfrm>
        </p:spPr>
        <p:txBody>
          <a:bodyPr>
            <a:normAutofit/>
          </a:bodyPr>
          <a:lstStyle/>
          <a:p>
            <a:r>
              <a:rPr lang="ru-RU" sz="3200" dirty="0"/>
              <a:t>2014 год – осуждено к лишению свободы по данным составам 8187, отсрочка предоставлена 90 чел. (1%)</a:t>
            </a:r>
            <a:endParaRPr lang="ru-RU" sz="3200" dirty="0">
              <a:effectLst/>
            </a:endParaRPr>
          </a:p>
          <a:p>
            <a:r>
              <a:rPr lang="ru-RU" sz="3200" dirty="0"/>
              <a:t>2015 год – осуждено к лишению свободы по данным составам 7823, отсрочка предоставлена 77 чел. (0,9%)</a:t>
            </a:r>
            <a:endParaRPr lang="ru-RU" sz="3200" dirty="0">
              <a:effectLst/>
            </a:endParaRPr>
          </a:p>
          <a:p>
            <a:r>
              <a:rPr lang="ru-RU" sz="3200" dirty="0"/>
              <a:t>2016 год – осуждено к лишению свободы по данным составам 7263, отсрочка предоставлена 69 чел. (0,9%)</a:t>
            </a:r>
            <a:endParaRPr lang="ru-RU" sz="3200" dirty="0">
              <a:effectLst/>
            </a:endParaRPr>
          </a:p>
          <a:p>
            <a:r>
              <a:rPr lang="ru-RU" sz="3200" dirty="0"/>
              <a:t>2017 год – осуждено к лишению свободы по данным составам 7377, отсрочка предоставлена 61 чел. (0,8%)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590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C757F1-67F1-2C43-B321-AD42C8216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91" y="0"/>
            <a:ext cx="115108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16158-F09A-FB48-B325-B04A4CD1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5738"/>
          </a:xfrm>
        </p:spPr>
        <p:txBody>
          <a:bodyPr>
            <a:normAutofit/>
          </a:bodyPr>
          <a:lstStyle/>
          <a:p>
            <a:r>
              <a:rPr lang="ru-RU" sz="4800" b="1" dirty="0"/>
              <a:t>Производство по делам об административных правонарушениях: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82FE8A-8EB3-684B-A2B0-2689CA613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0863"/>
            <a:ext cx="10515600" cy="3836099"/>
          </a:xfrm>
        </p:spPr>
        <p:txBody>
          <a:bodyPr>
            <a:normAutofit/>
          </a:bodyPr>
          <a:lstStyle/>
          <a:p>
            <a:r>
              <a:rPr lang="ru-RU" sz="4000" dirty="0"/>
              <a:t>наркологическое лечение как основание для освобождения от ответственности</a:t>
            </a:r>
          </a:p>
          <a:p>
            <a:r>
              <a:rPr lang="ru-RU" sz="4000" dirty="0"/>
              <a:t>наркологическое лечение как обязанность, налагаемая судом наряду с наказанием</a:t>
            </a:r>
          </a:p>
        </p:txBody>
      </p:sp>
    </p:spTree>
    <p:extLst>
      <p:ext uri="{BB962C8B-B14F-4D97-AF65-F5344CB8AC3E}">
        <p14:creationId xmlns:p14="http://schemas.microsoft.com/office/powerpoint/2010/main" val="107519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6CE94-7899-9B4A-89F9-F2B1DE73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Плюсы: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431910-C08F-3946-8320-31FFB10FD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ru-RU" sz="3200" dirty="0"/>
              <a:t>Альтернатива реальному лишению свободы</a:t>
            </a:r>
          </a:p>
          <a:p>
            <a:r>
              <a:rPr lang="ru-RU" sz="3200" dirty="0"/>
              <a:t>Добровольность лечения: медицинское вмешательство только на основании согласия пациента</a:t>
            </a:r>
          </a:p>
          <a:p>
            <a:r>
              <a:rPr lang="ru-RU" sz="3200" dirty="0"/>
              <a:t>Судебный порядок назначения лечения</a:t>
            </a:r>
          </a:p>
          <a:p>
            <a:r>
              <a:rPr lang="ru-RU" sz="3200" dirty="0"/>
              <a:t>Назначение, как правило, на основании наличия установленного медицинского диагноза</a:t>
            </a:r>
          </a:p>
          <a:p>
            <a:r>
              <a:rPr lang="ru-RU" sz="3200" dirty="0"/>
              <a:t>Попытка смены ракурса: наркомания как медицинская, а не только правоохранительная проблема </a:t>
            </a:r>
          </a:p>
        </p:txBody>
      </p:sp>
    </p:spTree>
    <p:extLst>
      <p:ext uri="{BB962C8B-B14F-4D97-AF65-F5344CB8AC3E}">
        <p14:creationId xmlns:p14="http://schemas.microsoft.com/office/powerpoint/2010/main" val="109206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812B5-0E58-D643-9540-5FF8EBEC7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Минусы: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B8AC1-0C32-1A48-9B60-B8864E64E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ru-RU" sz="3200" dirty="0"/>
              <a:t>Отсутствие у суда необходимости получать согласие подсудимого на назначение ему обязанности пройти лечение</a:t>
            </a:r>
          </a:p>
          <a:p>
            <a:r>
              <a:rPr lang="ru-RU" sz="3200" dirty="0"/>
              <a:t>Назначение лечения под угрозой лишения свободы</a:t>
            </a:r>
          </a:p>
          <a:p>
            <a:r>
              <a:rPr lang="ru-RU" sz="3200" dirty="0"/>
              <a:t>Наказание лишением свободы за неудачное лечение</a:t>
            </a:r>
          </a:p>
          <a:p>
            <a:r>
              <a:rPr lang="ru-RU" sz="3200" dirty="0"/>
              <a:t>Низкое качество лечения </a:t>
            </a:r>
          </a:p>
          <a:p>
            <a:r>
              <a:rPr lang="ru-RU" sz="3200" dirty="0"/>
              <a:t>Низкая эффективность лечения по принуждению </a:t>
            </a:r>
          </a:p>
          <a:p>
            <a:r>
              <a:rPr lang="ru-RU" sz="3200" dirty="0"/>
              <a:t>Чрезмерность лечения</a:t>
            </a:r>
          </a:p>
        </p:txBody>
      </p:sp>
    </p:spTree>
    <p:extLst>
      <p:ext uri="{BB962C8B-B14F-4D97-AF65-F5344CB8AC3E}">
        <p14:creationId xmlns:p14="http://schemas.microsoft.com/office/powerpoint/2010/main" val="2563021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2F63F-E061-384D-B604-7DD1431B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316992"/>
            <a:ext cx="10137648" cy="1072896"/>
          </a:xfrm>
        </p:spPr>
        <p:txBody>
          <a:bodyPr>
            <a:normAutofit/>
          </a:bodyPr>
          <a:lstStyle/>
          <a:p>
            <a:r>
              <a:rPr lang="ru-RU" sz="4800" b="1" dirty="0"/>
              <a:t> Предложения: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2D96ED-D152-6343-B177-0ADFDBF4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1389888"/>
            <a:ext cx="11301984" cy="5303520"/>
          </a:xfrm>
        </p:spPr>
        <p:txBody>
          <a:bodyPr>
            <a:normAutofit/>
          </a:bodyPr>
          <a:lstStyle/>
          <a:p>
            <a:r>
              <a:rPr lang="ru-RU" sz="3200" dirty="0"/>
              <a:t>Установление обязательного согласия подсудимого на назначение обязанности пройти лечение </a:t>
            </a:r>
          </a:p>
          <a:p>
            <a:r>
              <a:rPr lang="ru-RU" sz="3200" dirty="0"/>
              <a:t>Отмена санкций в виде лишения свободы за неудачные попытки лечения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Развитие качественной и </a:t>
            </a:r>
            <a:r>
              <a:rPr lang="ru-RU" sz="3200" dirty="0" err="1"/>
              <a:t>низкопороговой</a:t>
            </a:r>
            <a:r>
              <a:rPr lang="ru-RU" sz="3200" dirty="0"/>
              <a:t> наркологической медицинской помощи</a:t>
            </a:r>
          </a:p>
          <a:p>
            <a:r>
              <a:rPr lang="ru-RU" sz="3200" dirty="0"/>
              <a:t>Введение схем перенаправления из правоохранительных органов в службы здравоохранения </a:t>
            </a:r>
          </a:p>
        </p:txBody>
      </p:sp>
    </p:spTree>
    <p:extLst>
      <p:ext uri="{BB962C8B-B14F-4D97-AF65-F5344CB8AC3E}">
        <p14:creationId xmlns:p14="http://schemas.microsoft.com/office/powerpoint/2010/main" val="206613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DB66B9-28FB-2E46-B7D9-F043FEFD5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992" y="1048512"/>
            <a:ext cx="11484864" cy="5559552"/>
          </a:xfrm>
        </p:spPr>
        <p:txBody>
          <a:bodyPr>
            <a:normAutofit/>
          </a:bodyPr>
          <a:lstStyle/>
          <a:p>
            <a:r>
              <a:rPr lang="ru-RU" sz="3600" dirty="0"/>
              <a:t>Смягчение уголовных санкций за </a:t>
            </a:r>
            <a:r>
              <a:rPr lang="ru-RU" sz="3600" dirty="0" err="1"/>
              <a:t>наркопреступления</a:t>
            </a:r>
            <a:endParaRPr lang="ru-RU" sz="3600" dirty="0"/>
          </a:p>
          <a:p>
            <a:r>
              <a:rPr lang="ru-RU" sz="3600" dirty="0"/>
              <a:t>Использование альтернатив лишению свободы, не связанных с лечением</a:t>
            </a:r>
          </a:p>
          <a:p>
            <a:r>
              <a:rPr lang="ru-RU" sz="3600" dirty="0"/>
              <a:t>Расширение альтернатив на максимально широкий круг преступлений, связанных с употреблением наркотиков</a:t>
            </a:r>
          </a:p>
          <a:p>
            <a:r>
              <a:rPr lang="ru-RU" sz="3600" dirty="0"/>
              <a:t>Совершенствование условного осуждения</a:t>
            </a:r>
          </a:p>
          <a:p>
            <a:r>
              <a:rPr lang="ru-RU" sz="3600" dirty="0"/>
              <a:t>Декриминализация употребления и хранения наркотиков в личных целях</a:t>
            </a:r>
          </a:p>
        </p:txBody>
      </p:sp>
    </p:spTree>
    <p:extLst>
      <p:ext uri="{BB962C8B-B14F-4D97-AF65-F5344CB8AC3E}">
        <p14:creationId xmlns:p14="http://schemas.microsoft.com/office/powerpoint/2010/main" val="1171798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346</Words>
  <Application>Microsoft Macintosh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«Возможности замены реального лишения свободы обязанностью пройти лечение от наркомании и практика их применения»</vt:lpstr>
      <vt:lpstr>Презентация PowerPoint</vt:lpstr>
      <vt:lpstr>Практика применения отсрочки отбывания наказания больным наркоманией (ст. 82.1 УК РФ):</vt:lpstr>
      <vt:lpstr>Презентация PowerPoint</vt:lpstr>
      <vt:lpstr>Производство по делам об административных правонарушениях: </vt:lpstr>
      <vt:lpstr>Плюсы:</vt:lpstr>
      <vt:lpstr>Минусы:</vt:lpstr>
      <vt:lpstr> Предложения: </vt:lpstr>
      <vt:lpstr>Презентация PowerPoint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вместо наказания: законодательство и практика </dc:title>
  <dc:creator>Кинчевская Анна</dc:creator>
  <cp:lastModifiedBy>Кинчевская Анна</cp:lastModifiedBy>
  <cp:revision>15</cp:revision>
  <dcterms:created xsi:type="dcterms:W3CDTF">2018-10-12T20:50:56Z</dcterms:created>
  <dcterms:modified xsi:type="dcterms:W3CDTF">2018-11-09T21:52:55Z</dcterms:modified>
</cp:coreProperties>
</file>